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7"/>
  </p:notesMasterIdLst>
  <p:sldIdLst>
    <p:sldId id="256" r:id="rId2"/>
    <p:sldId id="258" r:id="rId3"/>
    <p:sldId id="275" r:id="rId4"/>
    <p:sldId id="284" r:id="rId5"/>
    <p:sldId id="285" r:id="rId6"/>
    <p:sldId id="286" r:id="rId7"/>
    <p:sldId id="270" r:id="rId8"/>
    <p:sldId id="287" r:id="rId9"/>
    <p:sldId id="264" r:id="rId10"/>
    <p:sldId id="259" r:id="rId11"/>
    <p:sldId id="260" r:id="rId12"/>
    <p:sldId id="261" r:id="rId13"/>
    <p:sldId id="288" r:id="rId14"/>
    <p:sldId id="289" r:id="rId15"/>
    <p:sldId id="290" r:id="rId16"/>
    <p:sldId id="291" r:id="rId17"/>
    <p:sldId id="292" r:id="rId18"/>
    <p:sldId id="317" r:id="rId19"/>
    <p:sldId id="293" r:id="rId20"/>
    <p:sldId id="294" r:id="rId21"/>
    <p:sldId id="295" r:id="rId22"/>
    <p:sldId id="296" r:id="rId23"/>
    <p:sldId id="318" r:id="rId24"/>
    <p:sldId id="299" r:id="rId25"/>
    <p:sldId id="298" r:id="rId26"/>
    <p:sldId id="297" r:id="rId27"/>
    <p:sldId id="300" r:id="rId28"/>
    <p:sldId id="301" r:id="rId29"/>
    <p:sldId id="316" r:id="rId30"/>
    <p:sldId id="302" r:id="rId31"/>
    <p:sldId id="303" r:id="rId32"/>
    <p:sldId id="304" r:id="rId33"/>
    <p:sldId id="314" r:id="rId34"/>
    <p:sldId id="305" r:id="rId35"/>
    <p:sldId id="306" r:id="rId36"/>
    <p:sldId id="307" r:id="rId37"/>
    <p:sldId id="321" r:id="rId38"/>
    <p:sldId id="320" r:id="rId39"/>
    <p:sldId id="308" r:id="rId40"/>
    <p:sldId id="310" r:id="rId41"/>
    <p:sldId id="309" r:id="rId42"/>
    <p:sldId id="311" r:id="rId43"/>
    <p:sldId id="312" r:id="rId44"/>
    <p:sldId id="313" r:id="rId45"/>
    <p:sldId id="32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6915"/>
    <a:srgbClr val="3E5D2D"/>
    <a:srgbClr val="DCE7F0"/>
    <a:srgbClr val="CCECFF"/>
    <a:srgbClr val="E3F3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4" autoAdjust="0"/>
    <p:restoredTop sz="73072" autoAdjust="0"/>
  </p:normalViewPr>
  <p:slideViewPr>
    <p:cSldViewPr>
      <p:cViewPr varScale="1">
        <p:scale>
          <a:sx n="54" d="100"/>
          <a:sy n="54" d="100"/>
        </p:scale>
        <p:origin x="1728"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129" d="100"/>
          <a:sy n="129" d="100"/>
        </p:scale>
        <p:origin x="294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07ABFE-DB82-4687-98EE-2850DC8CF21A}" type="datetimeFigureOut">
              <a:rPr lang="en-US" smtClean="0"/>
              <a:pPr/>
              <a:t>3/25/2020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AD50FA-7F6B-4BB1-A0D8-DF32D7525EA2}" type="slidenum">
              <a:rPr lang="en-US" smtClean="0"/>
              <a:pPr/>
              <a:t>‹#›</a:t>
            </a:fld>
            <a:endParaRPr lang="en-US"/>
          </a:p>
        </p:txBody>
      </p:sp>
    </p:spTree>
    <p:extLst>
      <p:ext uri="{BB962C8B-B14F-4D97-AF65-F5344CB8AC3E}">
        <p14:creationId xmlns:p14="http://schemas.microsoft.com/office/powerpoint/2010/main" val="2713229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move forward</a:t>
            </a:r>
            <a:r>
              <a:rPr lang="en-US" baseline="0" dirty="0" smtClean="0"/>
              <a:t> to discuss the influence of social factors on human behavior, the remaining chapters in Hutchinson explain how these various systems which have social components and configurations at the base of their function shape our perception and understanding of how/why we behave the way we do in accordance with the every changing social environment. </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1</a:t>
            </a:fld>
            <a:endParaRPr lang="en-US"/>
          </a:p>
        </p:txBody>
      </p:sp>
    </p:spTree>
    <p:extLst>
      <p:ext uri="{BB962C8B-B14F-4D97-AF65-F5344CB8AC3E}">
        <p14:creationId xmlns:p14="http://schemas.microsoft.com/office/powerpoint/2010/main" val="2263915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a:t>
            </a:fld>
            <a:endParaRPr lang="en-US"/>
          </a:p>
        </p:txBody>
      </p:sp>
    </p:spTree>
    <p:extLst>
      <p:ext uri="{BB962C8B-B14F-4D97-AF65-F5344CB8AC3E}">
        <p14:creationId xmlns:p14="http://schemas.microsoft.com/office/powerpoint/2010/main" val="3277262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3</a:t>
            </a:fld>
            <a:endParaRPr lang="en-US"/>
          </a:p>
        </p:txBody>
      </p:sp>
    </p:spTree>
    <p:extLst>
      <p:ext uri="{BB962C8B-B14F-4D97-AF65-F5344CB8AC3E}">
        <p14:creationId xmlns:p14="http://schemas.microsoft.com/office/powerpoint/2010/main" val="3903764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humanities approach,</a:t>
            </a:r>
            <a:r>
              <a:rPr lang="en-US" baseline="0" dirty="0" smtClean="0"/>
              <a:t> in terms of a common usage, culture is associated with the fine and performing arts. Traditionally societies and groups were evaluated on the basis of their art and literature products. In the social science approach culture refers to a society’s total way of life. </a:t>
            </a:r>
          </a:p>
          <a:p>
            <a:endParaRPr lang="en-US" baseline="0" dirty="0" smtClean="0"/>
          </a:p>
          <a:p>
            <a:r>
              <a:rPr lang="en-US" baseline="0" dirty="0" smtClean="0"/>
              <a:t>There are two competing assumptions that exist about behavior—they are centered around whether human behavior is determined by forces beyond the control of the person or whether people are free, proactive agents in the creation of their behavior. That controversy shows up in theories of culture, and it ultimately amounts to the ides of human agency</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4</a:t>
            </a:fld>
            <a:endParaRPr lang="en-US"/>
          </a:p>
        </p:txBody>
      </p:sp>
    </p:spTree>
    <p:extLst>
      <p:ext uri="{BB962C8B-B14F-4D97-AF65-F5344CB8AC3E}">
        <p14:creationId xmlns:p14="http://schemas.microsoft.com/office/powerpoint/2010/main" val="92183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materialist perspective places emphasis on the role of the environment, technology, and economy in creating, changing and maintaining culture.  Ideas, values and cultural products are seen as adaptations to environmental, technological and economic conditions.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most well know materialist perspective is Marxism. It focuses on the economic institution,  it proposes that culture is driven by the economic organization of a society. It suggests that what we are aware of, how we think and feel are cultural byproducts of the economic system. Neo Marxist critical theory, focuses on the culture industry that mass produces popular culture products such as movies, TV, and social media, arguing that products of this industry manipulate humans into passivity. While, </a:t>
            </a:r>
            <a:r>
              <a:rPr lang="en-US" baseline="0" dirty="0" err="1" smtClean="0"/>
              <a:t>marxism</a:t>
            </a:r>
            <a:r>
              <a:rPr lang="en-US" baseline="0" dirty="0" smtClean="0"/>
              <a:t> focuses on the economic industry and neo-Marxist critical theory focuses on the culture industry, cultural ecology focuses on the impact of the physical environment on culture. Cultural ecologists are also interested in how humans adapt their cultures to the natural environment and how humans modify nature to suit their needs. </a:t>
            </a:r>
            <a:endParaRPr lang="en-US" dirty="0" smtClean="0"/>
          </a:p>
          <a:p>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5</a:t>
            </a:fld>
            <a:endParaRPr lang="en-US"/>
          </a:p>
        </p:txBody>
      </p:sp>
    </p:spTree>
    <p:extLst>
      <p:ext uri="{BB962C8B-B14F-4D97-AF65-F5344CB8AC3E}">
        <p14:creationId xmlns:p14="http://schemas.microsoft.com/office/powerpoint/2010/main" val="4286071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mentalist perspective sees humans creating, maintaining, and changing culture on the basis of their (SLIDE POINT).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Culturalism emphasizes the creative way that people participate in shared meaning. In this view culture unfolds overtime as people interact. In this views there is much room human agency.</a:t>
            </a:r>
          </a:p>
          <a:p>
            <a:endParaRPr lang="en-US" baseline="0" dirty="0" smtClean="0"/>
          </a:p>
          <a:p>
            <a:endParaRPr lang="en-US" baseline="0" dirty="0" smtClean="0"/>
          </a:p>
          <a:p>
            <a:r>
              <a:rPr lang="en-US" baseline="0" dirty="0" smtClean="0"/>
              <a:t>Structuralism examines culture as a byproduct of the brains mental structure. Specifically it proposes that the structure of human cognition leads us to conceptualize the world in terms of binary opposites. So in this case these is little room for human agency. </a:t>
            </a:r>
          </a:p>
          <a:p>
            <a:endParaRPr lang="en-US" baseline="0" dirty="0" smtClean="0"/>
          </a:p>
          <a:p>
            <a:r>
              <a:rPr lang="en-US" baseline="0" dirty="0" smtClean="0"/>
              <a:t>Poststructuralism on the other hand rejects the idea of an underlying stable structure of culture, especially the idea of making meaning through fixed binary. For example it is in agreement with gender as a non-binary attribute. </a:t>
            </a:r>
          </a:p>
          <a:p>
            <a:endParaRPr lang="en-US" baseline="0" dirty="0" smtClean="0"/>
          </a:p>
          <a:p>
            <a:r>
              <a:rPr lang="en-US" baseline="0" dirty="0" smtClean="0"/>
              <a:t>Postmodernism argues that truth and meaning are perspectival</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6</a:t>
            </a:fld>
            <a:endParaRPr lang="en-US"/>
          </a:p>
        </p:txBody>
      </p:sp>
    </p:spTree>
    <p:extLst>
      <p:ext uri="{BB962C8B-B14F-4D97-AF65-F5344CB8AC3E}">
        <p14:creationId xmlns:p14="http://schemas.microsoft.com/office/powerpoint/2010/main" val="438891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7</a:t>
            </a:fld>
            <a:endParaRPr lang="en-US"/>
          </a:p>
        </p:txBody>
      </p:sp>
    </p:spTree>
    <p:extLst>
      <p:ext uri="{BB962C8B-B14F-4D97-AF65-F5344CB8AC3E}">
        <p14:creationId xmlns:p14="http://schemas.microsoft.com/office/powerpoint/2010/main" val="2941665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8</a:t>
            </a:fld>
            <a:endParaRPr lang="en-US"/>
          </a:p>
        </p:txBody>
      </p:sp>
    </p:spTree>
    <p:extLst>
      <p:ext uri="{BB962C8B-B14F-4D97-AF65-F5344CB8AC3E}">
        <p14:creationId xmlns:p14="http://schemas.microsoft.com/office/powerpoint/2010/main" val="3296862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9</a:t>
            </a:fld>
            <a:endParaRPr lang="en-US"/>
          </a:p>
        </p:txBody>
      </p:sp>
    </p:spTree>
    <p:extLst>
      <p:ext uri="{BB962C8B-B14F-4D97-AF65-F5344CB8AC3E}">
        <p14:creationId xmlns:p14="http://schemas.microsoft.com/office/powerpoint/2010/main" val="3313508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10</a:t>
            </a:fld>
            <a:endParaRPr lang="en-US"/>
          </a:p>
        </p:txBody>
      </p:sp>
    </p:spTree>
    <p:extLst>
      <p:ext uri="{BB962C8B-B14F-4D97-AF65-F5344CB8AC3E}">
        <p14:creationId xmlns:p14="http://schemas.microsoft.com/office/powerpoint/2010/main" val="704199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11</a:t>
            </a:fld>
            <a:endParaRPr lang="en-US"/>
          </a:p>
        </p:txBody>
      </p:sp>
    </p:spTree>
    <p:extLst>
      <p:ext uri="{BB962C8B-B14F-4D97-AF65-F5344CB8AC3E}">
        <p14:creationId xmlns:p14="http://schemas.microsoft.com/office/powerpoint/2010/main" val="2364838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12</a:t>
            </a:fld>
            <a:endParaRPr lang="en-US"/>
          </a:p>
        </p:txBody>
      </p:sp>
    </p:spTree>
    <p:extLst>
      <p:ext uri="{BB962C8B-B14F-4D97-AF65-F5344CB8AC3E}">
        <p14:creationId xmlns:p14="http://schemas.microsoft.com/office/powerpoint/2010/main" val="1790113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13</a:t>
            </a:fld>
            <a:endParaRPr lang="en-US"/>
          </a:p>
        </p:txBody>
      </p:sp>
    </p:spTree>
    <p:extLst>
      <p:ext uri="{BB962C8B-B14F-4D97-AF65-F5344CB8AC3E}">
        <p14:creationId xmlns:p14="http://schemas.microsoft.com/office/powerpoint/2010/main" val="2303739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14</a:t>
            </a:fld>
            <a:endParaRPr lang="en-US"/>
          </a:p>
        </p:txBody>
      </p:sp>
    </p:spTree>
    <p:extLst>
      <p:ext uri="{BB962C8B-B14F-4D97-AF65-F5344CB8AC3E}">
        <p14:creationId xmlns:p14="http://schemas.microsoft.com/office/powerpoint/2010/main" val="3478640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15</a:t>
            </a:fld>
            <a:endParaRPr lang="en-US"/>
          </a:p>
        </p:txBody>
      </p:sp>
    </p:spTree>
    <p:extLst>
      <p:ext uri="{BB962C8B-B14F-4D97-AF65-F5344CB8AC3E}">
        <p14:creationId xmlns:p14="http://schemas.microsoft.com/office/powerpoint/2010/main" val="2184698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16</a:t>
            </a:fld>
            <a:endParaRPr lang="en-US"/>
          </a:p>
        </p:txBody>
      </p:sp>
    </p:spTree>
    <p:extLst>
      <p:ext uri="{BB962C8B-B14F-4D97-AF65-F5344CB8AC3E}">
        <p14:creationId xmlns:p14="http://schemas.microsoft.com/office/powerpoint/2010/main" val="2008697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17</a:t>
            </a:fld>
            <a:endParaRPr lang="en-US"/>
          </a:p>
        </p:txBody>
      </p:sp>
    </p:spTree>
    <p:extLst>
      <p:ext uri="{BB962C8B-B14F-4D97-AF65-F5344CB8AC3E}">
        <p14:creationId xmlns:p14="http://schemas.microsoft.com/office/powerpoint/2010/main" val="834216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Are there any conflicts in values and norms across the different cultures in which you participate?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lvl="1"/>
            <a:r>
              <a:rPr lang="en-US" dirty="0" smtClean="0"/>
              <a:t>Values are:</a:t>
            </a:r>
            <a:r>
              <a:rPr lang="en-US" baseline="0" dirty="0" smtClean="0"/>
              <a:t> </a:t>
            </a:r>
            <a:r>
              <a:rPr lang="en-US" dirty="0" smtClean="0"/>
              <a:t>Beliefs about what is important or unimportant, desirable or undesirable, and right or wrong</a:t>
            </a:r>
          </a:p>
          <a:p>
            <a:pPr lvl="1"/>
            <a:r>
              <a:rPr lang="en-US" dirty="0" smtClean="0"/>
              <a:t>Not shared by all</a:t>
            </a:r>
          </a:p>
          <a:p>
            <a:pPr lvl="1"/>
            <a:r>
              <a:rPr lang="en-US" dirty="0" smtClean="0"/>
              <a:t>May be at odds with each other</a:t>
            </a:r>
          </a:p>
          <a:p>
            <a:pPr lvl="1"/>
            <a:endParaRPr lang="en-US" dirty="0" smtClean="0"/>
          </a:p>
          <a:p>
            <a:pPr lvl="1"/>
            <a:r>
              <a:rPr lang="en-US" dirty="0" smtClean="0"/>
              <a:t>Norms are: </a:t>
            </a:r>
            <a:r>
              <a:rPr lang="en-US" altLang="en-US" dirty="0" smtClean="0"/>
              <a:t>Culturally defined standards of conduct</a:t>
            </a:r>
          </a:p>
          <a:p>
            <a:pPr lvl="1"/>
            <a:r>
              <a:rPr lang="en-US" altLang="en-US" dirty="0" smtClean="0"/>
              <a:t>Folkways: desirable behavior, not strictly enforced </a:t>
            </a:r>
          </a:p>
          <a:p>
            <a:pPr lvl="1"/>
            <a:r>
              <a:rPr lang="en-US" altLang="en-US" dirty="0" smtClean="0"/>
              <a:t>Mores: hold moral significance, more important</a:t>
            </a:r>
          </a:p>
          <a:p>
            <a:pPr lvl="1"/>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18</a:t>
            </a:fld>
            <a:endParaRPr lang="en-US"/>
          </a:p>
        </p:txBody>
      </p:sp>
    </p:spTree>
    <p:extLst>
      <p:ext uri="{BB962C8B-B14F-4D97-AF65-F5344CB8AC3E}">
        <p14:creationId xmlns:p14="http://schemas.microsoft.com/office/powerpoint/2010/main" val="65432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685800"/>
            <a:ext cx="4572000" cy="3429000"/>
          </a:xfrm>
        </p:spPr>
      </p:sp>
      <p:sp>
        <p:nvSpPr>
          <p:cNvPr id="3" name="Notes Placeholder 2"/>
          <p:cNvSpPr>
            <a:spLocks noGrp="1"/>
          </p:cNvSpPr>
          <p:nvPr>
            <p:ph type="body" idx="1"/>
          </p:nvPr>
        </p:nvSpPr>
        <p:spPr/>
        <p:txBody>
          <a:bodyPr/>
          <a:lstStyle/>
          <a:p>
            <a:r>
              <a:rPr lang="en-US" dirty="0" smtClean="0"/>
              <a:t>Culture is learned overtime from people that we care about and many people think that their culture is the</a:t>
            </a:r>
            <a:r>
              <a:rPr lang="en-US" baseline="0" dirty="0" smtClean="0"/>
              <a:t> best. </a:t>
            </a:r>
          </a:p>
          <a:p>
            <a:endParaRPr lang="en-US" baseline="0" dirty="0" smtClean="0"/>
          </a:p>
          <a:p>
            <a:r>
              <a:rPr lang="en-US" baseline="0" dirty="0" smtClean="0"/>
              <a:t>Other cultures are judged by the standards of one’s own culture</a:t>
            </a:r>
          </a:p>
          <a:p>
            <a:endParaRPr lang="en-US" baseline="0" dirty="0" smtClean="0"/>
          </a:p>
          <a:p>
            <a:r>
              <a:rPr lang="en-US" baseline="0" dirty="0" smtClean="0"/>
              <a:t>Most societies instill some degree of ethnocentrism in their members as a way to hold the culture together. But it can create a barrier to cross-cultural understanding. It can encourage hostility, war, and racism. </a:t>
            </a:r>
          </a:p>
          <a:p>
            <a:endParaRPr lang="en-US" baseline="0" dirty="0" smtClean="0"/>
          </a:p>
          <a:p>
            <a:r>
              <a:rPr lang="en-US" baseline="0" dirty="0" smtClean="0"/>
              <a:t>Social scientists have suggested cultural relativism to combat our tendencies toward ethnocentrism. It is a very important approach for social worker to incorporate in practice at every level. </a:t>
            </a:r>
          </a:p>
          <a:p>
            <a:endParaRPr lang="en-US" baseline="0" dirty="0" smtClean="0"/>
          </a:p>
          <a:p>
            <a:r>
              <a:rPr lang="en-US" baseline="0" dirty="0" smtClean="0"/>
              <a:t>However this requires us to approach social work practice with cultural humility which involves recognizing that culture is an important part of human behavior, that people live within many different cultures and that we will never understand other cultures as well as the people who live within them.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19</a:t>
            </a:fld>
            <a:endParaRPr lang="en-US"/>
          </a:p>
        </p:txBody>
      </p:sp>
    </p:spTree>
    <p:extLst>
      <p:ext uri="{BB962C8B-B14F-4D97-AF65-F5344CB8AC3E}">
        <p14:creationId xmlns:p14="http://schemas.microsoft.com/office/powerpoint/2010/main" val="3468455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prejudice and stereotyping</a:t>
            </a:r>
            <a:r>
              <a:rPr lang="en-US" baseline="0" dirty="0" smtClean="0"/>
              <a:t> are complex cognitive processes. </a:t>
            </a:r>
          </a:p>
          <a:p>
            <a:endParaRPr lang="en-US" baseline="0" dirty="0" smtClean="0"/>
          </a:p>
          <a:p>
            <a:r>
              <a:rPr lang="en-US" baseline="0" dirty="0" smtClean="0"/>
              <a:t>Research indicates that t</a:t>
            </a:r>
            <a:r>
              <a:rPr lang="en-US" dirty="0" smtClean="0"/>
              <a:t>he amygdala is the</a:t>
            </a:r>
            <a:r>
              <a:rPr lang="en-US" baseline="0" dirty="0" smtClean="0"/>
              <a:t> part of the brain that is responsible for our rapid appraisals. The amygdala is so fast that it responds in advance of our awareness. And prejudice is many times an unconscious process known as implicit bias. Implicit bias is very difficult to change especially within cultures that reinforce the bias. </a:t>
            </a:r>
          </a:p>
          <a:p>
            <a:endParaRPr lang="en-US" baseline="0" dirty="0" smtClean="0"/>
          </a:p>
          <a:p>
            <a:r>
              <a:rPr lang="en-US" baseline="0" dirty="0" smtClean="0"/>
              <a:t>The best known intervention for implicit bias  involves raising peoples awareness of the human tendency for implicit bias</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20</a:t>
            </a:fld>
            <a:endParaRPr lang="en-US"/>
          </a:p>
        </p:txBody>
      </p:sp>
    </p:spTree>
    <p:extLst>
      <p:ext uri="{BB962C8B-B14F-4D97-AF65-F5344CB8AC3E}">
        <p14:creationId xmlns:p14="http://schemas.microsoft.com/office/powerpoint/2010/main" val="2844988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Dynamics</a:t>
            </a:r>
            <a:r>
              <a:rPr lang="en-US" baseline="0" dirty="0" smtClean="0"/>
              <a:t> of power are often embedded within culture. Power can be thought of as the (READ SLIDE)</a:t>
            </a:r>
          </a:p>
          <a:p>
            <a:endParaRPr lang="en-US" baseline="0" dirty="0" smtClean="0"/>
          </a:p>
          <a:p>
            <a:r>
              <a:rPr lang="en-US" baseline="0" dirty="0" smtClean="0"/>
              <a:t>Culturally instilled knowledge and attitudes lead people to accept some power arrangements and reject others. Cultural understanding of who should be powerful and who should be powerless have deep historical roots, yet history itself is often told from the perspective of people who have the power to construct it. </a:t>
            </a:r>
          </a:p>
          <a:p>
            <a:endParaRPr lang="en-US" baseline="0" dirty="0" smtClean="0"/>
          </a:p>
          <a:p>
            <a:r>
              <a:rPr lang="en-US" dirty="0" smtClean="0"/>
              <a:t>With</a:t>
            </a:r>
            <a:r>
              <a:rPr lang="en-US" baseline="0" dirty="0" smtClean="0"/>
              <a:t> this hegemony of values and norms, some thoughts become unthinkable. People discipline their behavior to be in accord of what is considered normal (EVEN when it runs counter to their own personal interests)</a:t>
            </a:r>
          </a:p>
          <a:p>
            <a:r>
              <a:rPr lang="en-US" baseline="0" dirty="0" smtClean="0"/>
              <a:t>In the next few slides we will take a look at how various social identities are embedded in cultural dynamics of power. Race, ethnicity, gender, sexuality, social class </a:t>
            </a:r>
            <a:r>
              <a:rPr lang="en-US" baseline="0" smtClean="0"/>
              <a:t>and disability</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21</a:t>
            </a:fld>
            <a:endParaRPr lang="en-US"/>
          </a:p>
        </p:txBody>
      </p:sp>
    </p:spTree>
    <p:extLst>
      <p:ext uri="{BB962C8B-B14F-4D97-AF65-F5344CB8AC3E}">
        <p14:creationId xmlns:p14="http://schemas.microsoft.com/office/powerpoint/2010/main" val="386497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a:t>
            </a:r>
            <a:r>
              <a:rPr lang="en-US" baseline="0" dirty="0" smtClean="0"/>
              <a:t> more genetic differences within groups than between various racial groups</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22</a:t>
            </a:fld>
            <a:endParaRPr lang="en-US"/>
          </a:p>
        </p:txBody>
      </p:sp>
    </p:spTree>
    <p:extLst>
      <p:ext uri="{BB962C8B-B14F-4D97-AF65-F5344CB8AC3E}">
        <p14:creationId xmlns:p14="http://schemas.microsoft.com/office/powerpoint/2010/main" val="3419415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Obtained from: Sen, M., &amp; </a:t>
            </a:r>
            <a:r>
              <a:rPr lang="en-US" sz="1200" b="0" i="0" kern="1200" dirty="0" err="1" smtClean="0">
                <a:solidFill>
                  <a:schemeClr val="tx1"/>
                </a:solidFill>
                <a:effectLst/>
                <a:latin typeface="+mn-lt"/>
                <a:ea typeface="+mn-ea"/>
                <a:cs typeface="+mn-cs"/>
              </a:rPr>
              <a:t>Wasow</a:t>
            </a:r>
            <a:r>
              <a:rPr lang="en-US" sz="1200" b="0" i="0" kern="1200" dirty="0" smtClean="0">
                <a:solidFill>
                  <a:schemeClr val="tx1"/>
                </a:solidFill>
                <a:effectLst/>
                <a:latin typeface="+mn-lt"/>
                <a:ea typeface="+mn-ea"/>
                <a:cs typeface="+mn-cs"/>
              </a:rPr>
              <a:t>, O. (2016). Race as a bundle of sticks: Designs that estimate effects of seemingly immutable characteristics. </a:t>
            </a:r>
            <a:r>
              <a:rPr lang="en-US" sz="1200" b="0" i="1" kern="1200" dirty="0" smtClean="0">
                <a:solidFill>
                  <a:schemeClr val="tx1"/>
                </a:solidFill>
                <a:effectLst/>
                <a:latin typeface="+mn-lt"/>
                <a:ea typeface="+mn-ea"/>
                <a:cs typeface="+mn-cs"/>
              </a:rPr>
              <a:t>Annual Review of Political Science</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19</a:t>
            </a:r>
            <a:r>
              <a:rPr lang="en-US" sz="1200" b="0" i="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23</a:t>
            </a:fld>
            <a:endParaRPr lang="en-US"/>
          </a:p>
        </p:txBody>
      </p:sp>
    </p:spTree>
    <p:extLst>
      <p:ext uri="{BB962C8B-B14F-4D97-AF65-F5344CB8AC3E}">
        <p14:creationId xmlns:p14="http://schemas.microsoft.com/office/powerpoint/2010/main" val="2872166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IN" sz="2400" b="1" dirty="0" err="1" smtClean="0">
                <a:latin typeface="+mn-lt"/>
              </a:rPr>
              <a:t>Color</a:t>
            </a:r>
            <a:r>
              <a:rPr lang="en-IN" sz="2400" b="1" dirty="0" smtClean="0">
                <a:latin typeface="+mn-lt"/>
              </a:rPr>
              <a:t> Blind Racism:</a:t>
            </a:r>
          </a:p>
          <a:p>
            <a:pPr lvl="1"/>
            <a:r>
              <a:rPr lang="en-IN" sz="2400" dirty="0" smtClean="0">
                <a:latin typeface="+mn-lt"/>
              </a:rPr>
              <a:t>Pretending not to notice race as a “strategy” to end racism</a:t>
            </a:r>
          </a:p>
          <a:p>
            <a:r>
              <a:rPr lang="en-IN" sz="2400" b="1" dirty="0" smtClean="0">
                <a:latin typeface="+mn-lt"/>
              </a:rPr>
              <a:t>Aversive Racism:</a:t>
            </a:r>
          </a:p>
          <a:p>
            <a:pPr lvl="1"/>
            <a:r>
              <a:rPr lang="en-IN" sz="2400" dirty="0" smtClean="0">
                <a:latin typeface="+mn-lt"/>
              </a:rPr>
              <a:t>Allows people to maintain a positive self-image while perpetuating racism: (e.g., avoiding openly racial references with </a:t>
            </a:r>
            <a:r>
              <a:rPr lang="en-IN" sz="2400" b="1" dirty="0" smtClean="0">
                <a:latin typeface="+mn-lt"/>
              </a:rPr>
              <a:t>coded terms</a:t>
            </a:r>
            <a:r>
              <a:rPr lang="en-IN" sz="2400" dirty="0" smtClean="0">
                <a:latin typeface="+mn-lt"/>
              </a:rPr>
              <a:t> such as …</a:t>
            </a:r>
          </a:p>
          <a:p>
            <a:pPr lvl="1"/>
            <a:r>
              <a:rPr lang="en-IN" sz="2400" b="1" dirty="0" smtClean="0">
                <a:latin typeface="+mn-lt"/>
              </a:rPr>
              <a:t>“diverse” “urban” “underprivileged”</a:t>
            </a:r>
          </a:p>
          <a:p>
            <a:pPr lvl="1"/>
            <a:endParaRPr lang="en-IN" sz="2400" b="1" dirty="0" smtClean="0">
              <a:latin typeface="+mn-lt"/>
            </a:endParaRPr>
          </a:p>
          <a:p>
            <a:pPr marL="0" indent="0">
              <a:buNone/>
            </a:pPr>
            <a:r>
              <a:rPr lang="en-US" altLang="en-US" sz="2400" b="1" dirty="0" smtClean="0">
                <a:solidFill>
                  <a:schemeClr val="tx1"/>
                </a:solidFill>
                <a:latin typeface="+mn-lt"/>
              </a:rPr>
              <a:t>Internalized Racial Oppression</a:t>
            </a:r>
          </a:p>
          <a:p>
            <a:pPr marL="255600" lvl="1" indent="-255600">
              <a:spcBef>
                <a:spcPts val="1500"/>
              </a:spcBef>
              <a:buFont typeface="Arial" panose="020B0604020202020204" pitchFamily="34" charset="0"/>
              <a:buChar char="•"/>
            </a:pPr>
            <a:r>
              <a:rPr lang="en-US" altLang="en-US" sz="2400" dirty="0" smtClean="0">
                <a:solidFill>
                  <a:schemeClr val="tx1"/>
                </a:solidFill>
                <a:latin typeface="+mn-lt"/>
              </a:rPr>
              <a:t>Unconscious </a:t>
            </a:r>
            <a:r>
              <a:rPr lang="en-US" altLang="en-US" sz="2400" b="1" dirty="0" smtClean="0">
                <a:solidFill>
                  <a:schemeClr val="tx1"/>
                </a:solidFill>
                <a:latin typeface="+mn-lt"/>
              </a:rPr>
              <a:t>internalization of beliefs</a:t>
            </a:r>
            <a:r>
              <a:rPr lang="en-US" altLang="en-US" sz="2400" dirty="0" smtClean="0">
                <a:solidFill>
                  <a:schemeClr val="tx1"/>
                </a:solidFill>
                <a:latin typeface="+mn-lt"/>
              </a:rPr>
              <a:t> of racial inferiority by people of color in a white supremacist society</a:t>
            </a:r>
            <a:endParaRPr lang="en-US" dirty="0" smtClean="0">
              <a:latin typeface="+mn-lt"/>
            </a:endParaRPr>
          </a:p>
          <a:p>
            <a:pPr lvl="1"/>
            <a:endParaRPr lang="en-IN" sz="2400" b="1" dirty="0" smtClean="0">
              <a:latin typeface="+mn-lt"/>
            </a:endParaRPr>
          </a:p>
          <a:p>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24</a:t>
            </a:fld>
            <a:endParaRPr lang="en-US"/>
          </a:p>
        </p:txBody>
      </p:sp>
    </p:spTree>
    <p:extLst>
      <p:ext uri="{BB962C8B-B14F-4D97-AF65-F5344CB8AC3E}">
        <p14:creationId xmlns:p14="http://schemas.microsoft.com/office/powerpoint/2010/main" val="2946237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25</a:t>
            </a:fld>
            <a:endParaRPr lang="en-US"/>
          </a:p>
        </p:txBody>
      </p:sp>
    </p:spTree>
    <p:extLst>
      <p:ext uri="{BB962C8B-B14F-4D97-AF65-F5344CB8AC3E}">
        <p14:creationId xmlns:p14="http://schemas.microsoft.com/office/powerpoint/2010/main" val="174284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Western understanding of gender has been based on the assumption that gender flows automatically from genitalia and reproductive organs and that strong, clear gender differences exist, based on sex. However, </a:t>
            </a:r>
            <a:r>
              <a:rPr lang="en-US" dirty="0" smtClean="0"/>
              <a:t>Sex is biologically determined,</a:t>
            </a:r>
            <a:r>
              <a:rPr lang="en-US" baseline="0" dirty="0" smtClean="0"/>
              <a:t> but gender is socially constructed and learned through culture.  </a:t>
            </a:r>
          </a:p>
          <a:p>
            <a:endParaRPr lang="en-US" baseline="0" dirty="0" smtClean="0"/>
          </a:p>
          <a:p>
            <a:r>
              <a:rPr lang="en-US" baseline="0" dirty="0" smtClean="0"/>
              <a:t>There is nothing biological about which clothes people should wear, </a:t>
            </a:r>
          </a:p>
          <a:p>
            <a:endParaRPr lang="en-US" baseline="0" dirty="0" smtClean="0"/>
          </a:p>
          <a:p>
            <a:r>
              <a:rPr lang="en-US" baseline="0" dirty="0" smtClean="0"/>
              <a:t>Guest suggests that gender is “taught, learned, performed, and policed” </a:t>
            </a:r>
          </a:p>
          <a:p>
            <a:endParaRPr lang="en-US" baseline="0" dirty="0" smtClean="0"/>
          </a:p>
          <a:p>
            <a:r>
              <a:rPr lang="en-US" baseline="0" dirty="0" smtClean="0"/>
              <a:t>Cultural ideology can be so strong threat gender expectations can be seen as natural and normal</a:t>
            </a:r>
          </a:p>
          <a:p>
            <a:endParaRPr lang="en-US" baseline="0" dirty="0" smtClean="0"/>
          </a:p>
          <a:p>
            <a:r>
              <a:rPr lang="en-US" baseline="0" dirty="0" smtClean="0"/>
              <a:t>Gender must be examined, however as it intersects with race, social class, and sexuality because different stereotypes have developed for different groups of males and females</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26</a:t>
            </a:fld>
            <a:endParaRPr lang="en-US"/>
          </a:p>
        </p:txBody>
      </p:sp>
    </p:spTree>
    <p:extLst>
      <p:ext uri="{BB962C8B-B14F-4D97-AF65-F5344CB8AC3E}">
        <p14:creationId xmlns:p14="http://schemas.microsoft.com/office/powerpoint/2010/main" val="34613387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Hutchenson</a:t>
            </a:r>
            <a:r>
              <a:rPr lang="en-US" baseline="0" dirty="0" smtClean="0"/>
              <a:t> denotes that </a:t>
            </a:r>
            <a:r>
              <a:rPr lang="en-US" dirty="0" smtClean="0"/>
              <a:t>Transgender</a:t>
            </a:r>
            <a:r>
              <a:rPr lang="en-US" baseline="0" dirty="0" smtClean="0"/>
              <a:t> is a term used to identify people who have gender identity (internal sense of gender) and gender expression (external expression of gender) that is different from their assigned sex. For example, a trans man refers to someone who was assigned as a girl based on female characteristics at birth but who identifies as a boy or man. Similarly, a transwoman is someone who  It is often used as an umbrella term to identify people who are gender non-conforming as well as people who do not identify with either of the two culturally dominant genders</a:t>
            </a:r>
          </a:p>
          <a:p>
            <a:endParaRPr lang="en-US" baseline="0" dirty="0" smtClean="0"/>
          </a:p>
          <a:p>
            <a:r>
              <a:rPr lang="en-US" baseline="0" dirty="0" smtClean="0"/>
              <a:t>Many native north American cultures have had traditions of gender diversity, including roles for two-spirit individuals who are socially defined as neither man nor woman but a combination of the two. </a:t>
            </a:r>
          </a:p>
          <a:p>
            <a:endParaRPr lang="en-US" baseline="0" dirty="0" smtClean="0"/>
          </a:p>
          <a:p>
            <a:r>
              <a:rPr lang="en-US" baseline="0" dirty="0" smtClean="0"/>
              <a:t>Gender is not just a system of classification but it is also a system of stratification, than has most often given dominant status to men and subordinate status to women.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27</a:t>
            </a:fld>
            <a:endParaRPr lang="en-US"/>
          </a:p>
        </p:txBody>
      </p:sp>
    </p:spTree>
    <p:extLst>
      <p:ext uri="{BB962C8B-B14F-4D97-AF65-F5344CB8AC3E}">
        <p14:creationId xmlns:p14="http://schemas.microsoft.com/office/powerpoint/2010/main" val="708415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There’s no single trans path and figure 8.6 presents some of the common</a:t>
            </a:r>
            <a:r>
              <a:rPr lang="en-US" baseline="0" dirty="0" smtClean="0"/>
              <a:t> definitions currently used by various people to describe their gender. </a:t>
            </a:r>
            <a:endParaRPr lang="en-US" dirty="0" smtClean="0"/>
          </a:p>
          <a:p>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28</a:t>
            </a:fld>
            <a:endParaRPr lang="en-US"/>
          </a:p>
        </p:txBody>
      </p:sp>
    </p:spTree>
    <p:extLst>
      <p:ext uri="{BB962C8B-B14F-4D97-AF65-F5344CB8AC3E}">
        <p14:creationId xmlns:p14="http://schemas.microsoft.com/office/powerpoint/2010/main" val="418777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this list should be thought of as even evolving and fluid, as people renegotiate the labels they</a:t>
            </a:r>
            <a:r>
              <a:rPr lang="en-US" baseline="0" dirty="0" smtClean="0"/>
              <a:t> use to describe themselves. People may or may not locate themselves in culturally established gender categories</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29</a:t>
            </a:fld>
            <a:endParaRPr lang="en-US"/>
          </a:p>
        </p:txBody>
      </p:sp>
    </p:spTree>
    <p:extLst>
      <p:ext uri="{BB962C8B-B14F-4D97-AF65-F5344CB8AC3E}">
        <p14:creationId xmlns:p14="http://schemas.microsoft.com/office/powerpoint/2010/main" val="1830223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Sexuality is both</a:t>
            </a:r>
            <a:r>
              <a:rPr lang="en-US" baseline="0" dirty="0" smtClean="0"/>
              <a:t> physiological process and a cultural construction. Physiologically it involves a range of desires that are often related to erotic physical contact. Culturally, it involves debates about which kind of desires are moral, appropriate, and natural. All societies have cultural rules that attempt to regulate sexual relations—rules about how, why, when, and who is allowed to do what with whom. This makes it such that in western cultures there are limits to what’s deemed acceptable but at the same time, cultural norms are currently in </a:t>
            </a:r>
            <a:r>
              <a:rPr lang="en-US" baseline="0" dirty="0" err="1" smtClean="0"/>
              <a:t>fluxuation</a:t>
            </a:r>
            <a:r>
              <a:rPr lang="en-US" baseline="0" dirty="0" smtClean="0"/>
              <a:t>. This is only the beginning of the intersection of culture and power. </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30</a:t>
            </a:fld>
            <a:endParaRPr lang="en-US"/>
          </a:p>
        </p:txBody>
      </p:sp>
    </p:spTree>
    <p:extLst>
      <p:ext uri="{BB962C8B-B14F-4D97-AF65-F5344CB8AC3E}">
        <p14:creationId xmlns:p14="http://schemas.microsoft.com/office/powerpoint/2010/main" val="2609227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Supreme court ruling </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31</a:t>
            </a:fld>
            <a:endParaRPr lang="en-US"/>
          </a:p>
        </p:txBody>
      </p:sp>
    </p:spTree>
    <p:extLst>
      <p:ext uri="{BB962C8B-B14F-4D97-AF65-F5344CB8AC3E}">
        <p14:creationId xmlns:p14="http://schemas.microsoft.com/office/powerpoint/2010/main" val="1771678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2016, same gender sex</a:t>
            </a:r>
            <a:r>
              <a:rPr lang="en-US" baseline="0" dirty="0" smtClean="0"/>
              <a:t> was illegal in 65 countries and punished by death in 10 countries. The U.S. has some of the most advanced LGBTQ rights in the world but civil protections for this group still vary from jurisdiction to jurisdiction. Fewer than half of U.S. states offer protection  against discrimination based on sexual orientation and gender identity. In many states, employers may fire or refuse to hire a person based on sexual orientation or gender identity and there are NO protections in regard to discrimination in public accommodations or housing. </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32</a:t>
            </a:fld>
            <a:endParaRPr lang="en-US"/>
          </a:p>
        </p:txBody>
      </p:sp>
    </p:spTree>
    <p:extLst>
      <p:ext uri="{BB962C8B-B14F-4D97-AF65-F5344CB8AC3E}">
        <p14:creationId xmlns:p14="http://schemas.microsoft.com/office/powerpoint/2010/main" val="3944647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U.S.</a:t>
            </a:r>
            <a:r>
              <a:rPr lang="en-US" baseline="0" dirty="0" smtClean="0"/>
              <a:t> members of the LGBTQ community, persons with mental and physical disabilities, </a:t>
            </a:r>
            <a:r>
              <a:rPr lang="en-US" baseline="0" dirty="0" err="1" smtClean="0"/>
              <a:t>indigiounous</a:t>
            </a:r>
            <a:r>
              <a:rPr lang="en-US" baseline="0" dirty="0" smtClean="0"/>
              <a:t> people and migrants, women and children are the most vulnerable to sex trafficking. </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33</a:t>
            </a:fld>
            <a:endParaRPr lang="en-US"/>
          </a:p>
        </p:txBody>
      </p:sp>
    </p:spTree>
    <p:extLst>
      <p:ext uri="{BB962C8B-B14F-4D97-AF65-F5344CB8AC3E}">
        <p14:creationId xmlns:p14="http://schemas.microsoft.com/office/powerpoint/2010/main" val="8878810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Social class is a system of power based on wealth……(READ SLIDE)</a:t>
            </a:r>
          </a:p>
          <a:p>
            <a:endParaRPr lang="en-US" dirty="0" smtClean="0"/>
          </a:p>
          <a:p>
            <a:r>
              <a:rPr lang="en-US" dirty="0" smtClean="0"/>
              <a:t>Sam</a:t>
            </a:r>
            <a:r>
              <a:rPr lang="en-US" baseline="0" dirty="0" smtClean="0"/>
              <a:t> discussed during our last session, how inequality is created and maintained in major societal institutions. However we should be aware that egalitarian societies have existed as well. Anthropologists suggest that until the development of agriculture about 10k years ago, human economic and social structure was organized around hunting and gathering, aka foraging. There are still some societies that are hunters and gatherers and those societies are considered egalitarian for their main practices revolve around sharing resources to ensure the success of the group. In these societies they can be quite mobile, so it makes little sense to luxuries, excess or surplus.  </a:t>
            </a:r>
          </a:p>
          <a:p>
            <a:endParaRPr lang="en-US" baseline="0" dirty="0" smtClean="0"/>
          </a:p>
          <a:p>
            <a:r>
              <a:rPr lang="en-US" baseline="0" dirty="0" smtClean="0"/>
              <a:t>Other societies known as ranked societies and in this context, society is stratified by prestige and social position but wealth is not unequal, because gaining status is based on giving away surplus. Example Kwakiutl (pacific northwest) chief holds a ceremony/feast called a potlatch and gives away all personal possessions</a:t>
            </a:r>
          </a:p>
          <a:p>
            <a:endParaRPr lang="en-US" baseline="0" dirty="0" smtClean="0"/>
          </a:p>
          <a:p>
            <a:r>
              <a:rPr lang="en-US" baseline="0" dirty="0" smtClean="0"/>
              <a:t>However in the U.S. and many other countries social class  is a system of social status that is based on consumption and accumulation of surplus (accumulating as many luxuries as possible)</a:t>
            </a:r>
          </a:p>
          <a:p>
            <a:endParaRPr lang="en-US" baseline="0" dirty="0" smtClean="0"/>
          </a:p>
          <a:p>
            <a:r>
              <a:rPr lang="en-US" baseline="0" dirty="0" smtClean="0"/>
              <a:t>The study of the </a:t>
            </a:r>
            <a:r>
              <a:rPr lang="en-US" baseline="0" dirty="0" err="1" smtClean="0"/>
              <a:t>interection</a:t>
            </a:r>
            <a:r>
              <a:rPr lang="en-US" baseline="0" dirty="0" smtClean="0"/>
              <a:t> of culture and social class has most often focused on people living in poverty. This culture-of-poverty approach (159, 1966) presents poverty as a cultural phenomenon created by pathology, personal feelings, families, and communities, rather than structural economic arrangements. The model was based the study of Mexican and Puerto Rican families but the concept was soon racialized to refer primarily to African Americans.. It has been twisted to suggest that black schools and communities remain poor because of beliefs, values, and morals. However no research has supported this model.  One of the major factors that get left out of this type of argument is institutional racism such as redlining. Furthermore, scholars have begun to suggest that in order to understand poverty, we must seek to understand the social, economic, and </a:t>
            </a:r>
            <a:r>
              <a:rPr lang="en-US" baseline="0" dirty="0" err="1" smtClean="0"/>
              <a:t>polictical</a:t>
            </a:r>
            <a:r>
              <a:rPr lang="en-US" baseline="0" dirty="0" smtClean="0"/>
              <a:t> culture that produces class advantage for some and class disadvantage for others. Some refer to this as “studying up”. </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34</a:t>
            </a:fld>
            <a:endParaRPr lang="en-US"/>
          </a:p>
        </p:txBody>
      </p:sp>
    </p:spTree>
    <p:extLst>
      <p:ext uri="{BB962C8B-B14F-4D97-AF65-F5344CB8AC3E}">
        <p14:creationId xmlns:p14="http://schemas.microsoft.com/office/powerpoint/2010/main" val="22032161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might think that</a:t>
            </a:r>
            <a:r>
              <a:rPr lang="en-US" baseline="0" dirty="0" smtClean="0"/>
              <a:t> physical, emotional or cognitive disabilities are purely biological or psychological, but the experience of disability is strongly shaped by the cultural context. </a:t>
            </a:r>
            <a:r>
              <a:rPr lang="en-US" dirty="0" smtClean="0"/>
              <a:t>SO within the social</a:t>
            </a:r>
            <a:r>
              <a:rPr lang="en-US" baseline="0" dirty="0" smtClean="0"/>
              <a:t> model </a:t>
            </a:r>
            <a:r>
              <a:rPr lang="en-US" dirty="0" smtClean="0"/>
              <a:t>Fixing the environment goes beyond fixing physical spaces but also adjusting social attitudes and cultural</a:t>
            </a:r>
            <a:r>
              <a:rPr lang="en-US" baseline="0" dirty="0" smtClean="0"/>
              <a:t> mores</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35</a:t>
            </a:fld>
            <a:endParaRPr lang="en-US"/>
          </a:p>
        </p:txBody>
      </p:sp>
    </p:spTree>
    <p:extLst>
      <p:ext uri="{BB962C8B-B14F-4D97-AF65-F5344CB8AC3E}">
        <p14:creationId xmlns:p14="http://schemas.microsoft.com/office/powerpoint/2010/main" val="1937681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36</a:t>
            </a:fld>
            <a:endParaRPr lang="en-US"/>
          </a:p>
        </p:txBody>
      </p:sp>
    </p:spTree>
    <p:extLst>
      <p:ext uri="{BB962C8B-B14F-4D97-AF65-F5344CB8AC3E}">
        <p14:creationId xmlns:p14="http://schemas.microsoft.com/office/powerpoint/2010/main" val="24651940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274 Billion dollars a year is spent on anti-aging industry.</a:t>
            </a:r>
            <a:r>
              <a:rPr lang="en-US" baseline="0" dirty="0" smtClean="0"/>
              <a:t> With the same about we could eradicate extreme poverty, give access to clean water to every person in the world, stop children from dying in pain, and still have 49 billion left over. </a:t>
            </a:r>
            <a:endParaRPr lang="en-US" dirty="0"/>
          </a:p>
        </p:txBody>
      </p:sp>
      <p:sp>
        <p:nvSpPr>
          <p:cNvPr id="4" name="Slide Number Placeholder 3"/>
          <p:cNvSpPr>
            <a:spLocks noGrp="1"/>
          </p:cNvSpPr>
          <p:nvPr>
            <p:ph type="sldNum" sz="quarter" idx="10"/>
          </p:nvPr>
        </p:nvSpPr>
        <p:spPr/>
        <p:txBody>
          <a:bodyPr/>
          <a:lstStyle/>
          <a:p>
            <a:fld id="{DDD30560-9391-4E31-86D6-C0FE9A221E67}" type="slidenum">
              <a:rPr lang="en-US" smtClean="0"/>
              <a:t>37</a:t>
            </a:fld>
            <a:endParaRPr lang="en-US"/>
          </a:p>
        </p:txBody>
      </p:sp>
    </p:spTree>
    <p:extLst>
      <p:ext uri="{BB962C8B-B14F-4D97-AF65-F5344CB8AC3E}">
        <p14:creationId xmlns:p14="http://schemas.microsoft.com/office/powerpoint/2010/main" val="21072404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"Covering: The Hidden Assault on Our Civil Rights." Yoshino offers us a work that infuses cultural insight into legal argumentation, interlaced with his own exquisitely narrated story as a gay, Asian-American man.</a:t>
            </a:r>
          </a:p>
          <a:p>
            <a:endParaRPr lang="en-US" sz="1200" b="0" i="0" kern="120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Yoshino begins his discussion from the vantage point of gay covering as this relates most closely to his own experience, followed by a broader examination of other forms of group identity–based covering: racial covering, sex-based covering, disability-based covering, and religious covering. All of these behaviors may seem harmless, and even beneficial in the name of American assimilation, but Yoshino maintains that (READ 2</a:t>
            </a:r>
            <a:r>
              <a:rPr lang="en-US" sz="1200" b="0" i="0" kern="1200" baseline="30000" dirty="0" smtClean="0">
                <a:solidFill>
                  <a:schemeClr val="tx1"/>
                </a:solidFill>
                <a:effectLst/>
                <a:latin typeface="+mn-lt"/>
                <a:ea typeface="+mn-ea"/>
                <a:cs typeface="+mn-cs"/>
              </a:rPr>
              <a:t>nd</a:t>
            </a:r>
            <a:r>
              <a:rPr lang="en-US" sz="1200" b="0" i="0" kern="1200" dirty="0" smtClean="0">
                <a:solidFill>
                  <a:schemeClr val="tx1"/>
                </a:solidFill>
                <a:effectLst/>
                <a:latin typeface="+mn-lt"/>
                <a:ea typeface="+mn-ea"/>
                <a:cs typeface="+mn-cs"/>
              </a:rPr>
              <a:t> SLIDE Point)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He wants us to seriously consider the ways in which assimilation serves to undermine the goals of the civil-rights movement by maintaining the cultural status quo of dominant groups.</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38</a:t>
            </a:fld>
            <a:endParaRPr lang="en-US"/>
          </a:p>
        </p:txBody>
      </p:sp>
    </p:spTree>
    <p:extLst>
      <p:ext uri="{BB962C8B-B14F-4D97-AF65-F5344CB8AC3E}">
        <p14:creationId xmlns:p14="http://schemas.microsoft.com/office/powerpoint/2010/main" val="15188378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39</a:t>
            </a:fld>
            <a:endParaRPr lang="en-US"/>
          </a:p>
        </p:txBody>
      </p:sp>
    </p:spTree>
    <p:extLst>
      <p:ext uri="{BB962C8B-B14F-4D97-AF65-F5344CB8AC3E}">
        <p14:creationId xmlns:p14="http://schemas.microsoft.com/office/powerpoint/2010/main" val="27091933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40</a:t>
            </a:fld>
            <a:endParaRPr lang="en-US"/>
          </a:p>
        </p:txBody>
      </p:sp>
    </p:spTree>
    <p:extLst>
      <p:ext uri="{BB962C8B-B14F-4D97-AF65-F5344CB8AC3E}">
        <p14:creationId xmlns:p14="http://schemas.microsoft.com/office/powerpoint/2010/main" val="316864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41</a:t>
            </a:fld>
            <a:endParaRPr lang="en-US"/>
          </a:p>
        </p:txBody>
      </p:sp>
    </p:spTree>
    <p:extLst>
      <p:ext uri="{BB962C8B-B14F-4D97-AF65-F5344CB8AC3E}">
        <p14:creationId xmlns:p14="http://schemas.microsoft.com/office/powerpoint/2010/main" val="7698945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AD50FA-7F6B-4BB1-A0D8-DF32D7525EA2}" type="slidenum">
              <a:rPr lang="en-US" smtClean="0"/>
              <a:pPr/>
              <a:t>42</a:t>
            </a:fld>
            <a:endParaRPr lang="en-US"/>
          </a:p>
        </p:txBody>
      </p:sp>
    </p:spTree>
    <p:extLst>
      <p:ext uri="{BB962C8B-B14F-4D97-AF65-F5344CB8AC3E}">
        <p14:creationId xmlns:p14="http://schemas.microsoft.com/office/powerpoint/2010/main" val="3662152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multicultural societies, cultural change can be</a:t>
            </a:r>
            <a:r>
              <a:rPr lang="en-US" baseline="0" dirty="0" smtClean="0"/>
              <a:t> understood in terms of four processes. These terms are used to describe a minority individual or minority group responses to dominant culture and can have implications for well-being</a:t>
            </a:r>
          </a:p>
          <a:p>
            <a:endParaRPr lang="en-US" dirty="0" smtClean="0"/>
          </a:p>
          <a:p>
            <a:r>
              <a:rPr lang="en-US" dirty="0" smtClean="0"/>
              <a:t>The</a:t>
            </a:r>
            <a:r>
              <a:rPr lang="en-US" baseline="0" dirty="0" smtClean="0"/>
              <a:t> process </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43</a:t>
            </a:fld>
            <a:endParaRPr lang="en-US"/>
          </a:p>
        </p:txBody>
      </p:sp>
    </p:spTree>
    <p:extLst>
      <p:ext uri="{BB962C8B-B14F-4D97-AF65-F5344CB8AC3E}">
        <p14:creationId xmlns:p14="http://schemas.microsoft.com/office/powerpoint/2010/main" val="34479215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Acculturation</a:t>
            </a:r>
            <a:r>
              <a:rPr lang="en-US" baseline="0" dirty="0" smtClean="0"/>
              <a:t> is essentially a merging of cultures as a result of prolonged contact</a:t>
            </a:r>
            <a:endParaRPr lang="en-US" dirty="0" smtClean="0"/>
          </a:p>
          <a:p>
            <a:endParaRPr lang="en-US" dirty="0" smtClean="0"/>
          </a:p>
          <a:p>
            <a:r>
              <a:rPr lang="en-US" dirty="0" smtClean="0"/>
              <a:t>Depending on how large the differences</a:t>
            </a:r>
            <a:r>
              <a:rPr lang="en-US" baseline="0" dirty="0" smtClean="0"/>
              <a:t> are between cultures, bicultural people may see their bicultural identities as incompatible or relatively conflict-free</a:t>
            </a:r>
            <a:endParaRPr lang="en-US" dirty="0"/>
          </a:p>
        </p:txBody>
      </p:sp>
      <p:sp>
        <p:nvSpPr>
          <p:cNvPr id="4" name="Slide Number Placeholder 3"/>
          <p:cNvSpPr>
            <a:spLocks noGrp="1"/>
          </p:cNvSpPr>
          <p:nvPr>
            <p:ph type="sldNum" sz="quarter" idx="10"/>
          </p:nvPr>
        </p:nvSpPr>
        <p:spPr/>
        <p:txBody>
          <a:bodyPr/>
          <a:lstStyle/>
          <a:p>
            <a:fld id="{AEAD50FA-7F6B-4BB1-A0D8-DF32D7525EA2}" type="slidenum">
              <a:rPr lang="en-US" smtClean="0"/>
              <a:pPr/>
              <a:t>44</a:t>
            </a:fld>
            <a:endParaRPr lang="en-US"/>
          </a:p>
        </p:txBody>
      </p:sp>
    </p:spTree>
    <p:extLst>
      <p:ext uri="{BB962C8B-B14F-4D97-AF65-F5344CB8AC3E}">
        <p14:creationId xmlns:p14="http://schemas.microsoft.com/office/powerpoint/2010/main" val="1720936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design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524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no desig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1697100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39CF85-8457-400C-A4F9-DC61A400AE11}" type="slidenum">
              <a:rPr lang="en-US" smtClean="0"/>
              <a:pPr/>
              <a:t>‹#›</a:t>
            </a:fld>
            <a:endParaRPr lang="en-US"/>
          </a:p>
        </p:txBody>
      </p:sp>
    </p:spTree>
    <p:extLst>
      <p:ext uri="{BB962C8B-B14F-4D97-AF65-F5344CB8AC3E}">
        <p14:creationId xmlns:p14="http://schemas.microsoft.com/office/powerpoint/2010/main" val="236273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hapter Slid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00263-1296-4980-BB95-37440313128D}" type="slidenum">
              <a:rPr lang="en-US" smtClean="0"/>
              <a:pPr/>
              <a:t>‹#›</a:t>
            </a:fld>
            <a:endParaRPr lang="en-US"/>
          </a:p>
        </p:txBody>
      </p:sp>
    </p:spTree>
    <p:extLst>
      <p:ext uri="{BB962C8B-B14F-4D97-AF65-F5344CB8AC3E}">
        <p14:creationId xmlns:p14="http://schemas.microsoft.com/office/powerpoint/2010/main" val="3779297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2178120"/>
            <a:ext cx="3886200" cy="41632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2178119"/>
            <a:ext cx="3886200" cy="41632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00263-1296-4980-BB95-37440313128D}" type="slidenum">
              <a:rPr lang="en-US" smtClean="0"/>
              <a:pPr/>
              <a:t>‹#›</a:t>
            </a:fld>
            <a:endParaRPr lang="en-US"/>
          </a:p>
        </p:txBody>
      </p:sp>
    </p:spTree>
    <p:extLst>
      <p:ext uri="{BB962C8B-B14F-4D97-AF65-F5344CB8AC3E}">
        <p14:creationId xmlns:p14="http://schemas.microsoft.com/office/powerpoint/2010/main" val="2130049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765817"/>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2102404"/>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937339"/>
            <a:ext cx="3868340" cy="340643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2102398"/>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937327"/>
            <a:ext cx="3887391" cy="34064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C00263-1296-4980-BB95-37440313128D}" type="slidenum">
              <a:rPr lang="en-US" smtClean="0"/>
              <a:pPr/>
              <a:t>‹#›</a:t>
            </a:fld>
            <a:endParaRPr lang="en-US"/>
          </a:p>
        </p:txBody>
      </p:sp>
    </p:spTree>
    <p:extLst>
      <p:ext uri="{BB962C8B-B14F-4D97-AF65-F5344CB8AC3E}">
        <p14:creationId xmlns:p14="http://schemas.microsoft.com/office/powerpoint/2010/main" val="1811434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C00263-1296-4980-BB95-37440313128D}" type="slidenum">
              <a:rPr lang="en-US" smtClean="0"/>
              <a:pPr/>
              <a:t>‹#›</a:t>
            </a:fld>
            <a:endParaRPr lang="en-US"/>
          </a:p>
        </p:txBody>
      </p:sp>
    </p:spTree>
    <p:extLst>
      <p:ext uri="{BB962C8B-B14F-4D97-AF65-F5344CB8AC3E}">
        <p14:creationId xmlns:p14="http://schemas.microsoft.com/office/powerpoint/2010/main" val="3706911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C00263-1296-4980-BB95-37440313128D}" type="slidenum">
              <a:rPr lang="en-US" smtClean="0"/>
              <a:pPr/>
              <a:t>‹#›</a:t>
            </a:fld>
            <a:endParaRPr lang="en-US"/>
          </a:p>
        </p:txBody>
      </p:sp>
    </p:spTree>
    <p:extLst>
      <p:ext uri="{BB962C8B-B14F-4D97-AF65-F5344CB8AC3E}">
        <p14:creationId xmlns:p14="http://schemas.microsoft.com/office/powerpoint/2010/main" val="1032955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757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65815"/>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2178121"/>
            <a:ext cx="7886700" cy="4152952"/>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00263-1296-4980-BB95-37440313128D}" type="slidenum">
              <a:rPr lang="en-US" smtClean="0"/>
              <a:pPr/>
              <a:t>‹#›</a:t>
            </a:fld>
            <a:endParaRPr lang="en-US"/>
          </a:p>
        </p:txBody>
      </p:sp>
    </p:spTree>
    <p:extLst>
      <p:ext uri="{BB962C8B-B14F-4D97-AF65-F5344CB8AC3E}">
        <p14:creationId xmlns:p14="http://schemas.microsoft.com/office/powerpoint/2010/main" val="2579707673"/>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hf hdr="0" ftr="0" dt="0"/>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1pPr>
      <a:lvl2pPr marL="515938" indent="-287338" algn="l" defTabSz="914400" rtl="0" eaLnBrk="1" latinLnBrk="0" hangingPunct="1">
        <a:lnSpc>
          <a:spcPct val="100000"/>
        </a:lnSpc>
        <a:spcBef>
          <a:spcPts val="500"/>
        </a:spcBef>
        <a:buFont typeface="Arial" pitchFamily="34" charset="0"/>
        <a:buChar char="–"/>
        <a:defRPr sz="2400" kern="1200">
          <a:solidFill>
            <a:schemeClr val="tx1"/>
          </a:solidFill>
          <a:latin typeface="+mn-lt"/>
          <a:ea typeface="+mn-ea"/>
          <a:cs typeface="+mn-cs"/>
        </a:defRPr>
      </a:lvl2pPr>
      <a:lvl3pPr marL="804863" indent="-288925" algn="l" defTabSz="914400" rtl="0" eaLnBrk="1" latinLnBrk="0" hangingPunct="1">
        <a:lnSpc>
          <a:spcPct val="100000"/>
        </a:lnSpc>
        <a:spcBef>
          <a:spcPts val="500"/>
        </a:spcBef>
        <a:buFont typeface="Courier New" pitchFamily="49" charset="0"/>
        <a:buChar char="o"/>
        <a:defRPr sz="2400" kern="1200">
          <a:solidFill>
            <a:schemeClr val="tx1"/>
          </a:solidFill>
          <a:latin typeface="+mn-lt"/>
          <a:ea typeface="+mn-ea"/>
          <a:cs typeface="+mn-cs"/>
        </a:defRPr>
      </a:lvl3pPr>
      <a:lvl4pPr marL="1084263" indent="-2794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4pPr>
      <a:lvl5pPr marL="1371600" indent="-287338"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00" y="2590800"/>
            <a:ext cx="3581400" cy="646331"/>
          </a:xfrm>
          <a:prstGeom prst="rect">
            <a:avLst/>
          </a:prstGeom>
          <a:noFill/>
        </p:spPr>
        <p:txBody>
          <a:bodyPr wrap="square" rtlCol="0">
            <a:spAutoFit/>
          </a:bodyPr>
          <a:lstStyle/>
          <a:p>
            <a:pPr algn="ctr">
              <a:defRPr/>
            </a:pPr>
            <a:r>
              <a:rPr lang="en-US" sz="3600" b="1" dirty="0" smtClean="0">
                <a:latin typeface="Arial" panose="020B0604020202020204" pitchFamily="34" charset="0"/>
                <a:cs typeface="Arial" panose="020B0604020202020204" pitchFamily="34" charset="0"/>
              </a:rPr>
              <a:t>Chapter 8</a:t>
            </a:r>
            <a:endParaRPr lang="en-US" sz="3600" b="1" dirty="0"/>
          </a:p>
        </p:txBody>
      </p:sp>
      <p:sp>
        <p:nvSpPr>
          <p:cNvPr id="3" name="Rectangle 2"/>
          <p:cNvSpPr/>
          <p:nvPr/>
        </p:nvSpPr>
        <p:spPr>
          <a:xfrm>
            <a:off x="3504456" y="3468469"/>
            <a:ext cx="2121093" cy="646331"/>
          </a:xfrm>
          <a:prstGeom prst="rect">
            <a:avLst/>
          </a:prstGeom>
        </p:spPr>
        <p:txBody>
          <a:bodyPr wrap="none">
            <a:spAutoFit/>
          </a:bodyPr>
          <a:lstStyle/>
          <a:p>
            <a:pPr algn="ctr">
              <a:defRPr/>
            </a:pPr>
            <a:r>
              <a:rPr lang="en-US" b="1" dirty="0" smtClean="0">
                <a:latin typeface="Arial" panose="020B0604020202020204" pitchFamily="34" charset="0"/>
                <a:cs typeface="Arial" panose="020B0604020202020204" pitchFamily="34" charset="0"/>
              </a:rPr>
              <a:t> </a:t>
            </a:r>
            <a:r>
              <a:rPr lang="en-US" sz="3600" b="1" dirty="0" smtClean="0"/>
              <a:t>Cultures</a:t>
            </a:r>
            <a:endParaRPr lang="en-US" sz="3600" b="1" dirty="0"/>
          </a:p>
        </p:txBody>
      </p:sp>
    </p:spTree>
    <p:extLst>
      <p:ext uri="{BB962C8B-B14F-4D97-AF65-F5344CB8AC3E}">
        <p14:creationId xmlns:p14="http://schemas.microsoft.com/office/powerpoint/2010/main" val="37570521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The Challenge of Defining Culture</a:t>
            </a:r>
            <a:endParaRPr lang="en-US" dirty="0"/>
          </a:p>
        </p:txBody>
      </p:sp>
      <p:sp>
        <p:nvSpPr>
          <p:cNvPr id="3" name="Content Placeholder 2"/>
          <p:cNvSpPr>
            <a:spLocks noGrp="1"/>
          </p:cNvSpPr>
          <p:nvPr>
            <p:ph idx="1"/>
          </p:nvPr>
        </p:nvSpPr>
        <p:spPr>
          <a:xfrm>
            <a:off x="628650" y="2171648"/>
            <a:ext cx="7886700" cy="4152952"/>
          </a:xfrm>
        </p:spPr>
        <p:txBody>
          <a:bodyPr/>
          <a:lstStyle/>
          <a:p>
            <a:r>
              <a:rPr lang="en-US" altLang="en-US" dirty="0" smtClean="0"/>
              <a:t>Defining culture is complex and arbitrary</a:t>
            </a:r>
          </a:p>
          <a:p>
            <a:pPr lvl="1"/>
            <a:r>
              <a:rPr lang="en-US" altLang="en-US" dirty="0" smtClean="0"/>
              <a:t>Tend to reflect theoretical perspectives and purposes of the definers</a:t>
            </a:r>
          </a:p>
          <a:p>
            <a:r>
              <a:rPr lang="en-US" altLang="en-US" dirty="0" smtClean="0"/>
              <a:t>Culture is both shared and contested</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a:t>
            </a:fld>
            <a:endParaRPr lang="en-US" dirty="0"/>
          </a:p>
        </p:txBody>
      </p:sp>
      <p:sp>
        <p:nvSpPr>
          <p:cNvPr id="7"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230677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A Preliminary Definition of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altLang="ja-JP" dirty="0" smtClean="0"/>
              <a:t>“A set of common understandings, manifest in act and artifact” </a:t>
            </a:r>
          </a:p>
          <a:p>
            <a:pPr lvl="1"/>
            <a:r>
              <a:rPr lang="en-US" altLang="en-US" dirty="0" smtClean="0"/>
              <a:t>Inside somebody’</a:t>
            </a:r>
            <a:r>
              <a:rPr lang="en-US" altLang="ja-JP" dirty="0" smtClean="0"/>
              <a:t>s head as understandings </a:t>
            </a:r>
          </a:p>
          <a:p>
            <a:pPr lvl="1"/>
            <a:r>
              <a:rPr lang="en-US" altLang="en-US" dirty="0" smtClean="0"/>
              <a:t>In the external environment as act and artifact </a:t>
            </a:r>
          </a:p>
          <a:p>
            <a:r>
              <a:rPr lang="en-US" altLang="en-US" dirty="0" smtClean="0"/>
              <a:t>Includes both behavior (act or actions) and the material outcomes of that behavior </a:t>
            </a:r>
          </a:p>
          <a:p>
            <a:r>
              <a:rPr lang="en-US" altLang="en-US" dirty="0" smtClean="0"/>
              <a:t>Involves the construction of meanings associated with the social and material world </a:t>
            </a:r>
          </a:p>
          <a:p>
            <a:r>
              <a:rPr lang="en-US" altLang="en-US" dirty="0" smtClean="0"/>
              <a:t>No agreed-upon definition</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0345689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Theories of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Studying culture</a:t>
            </a:r>
          </a:p>
          <a:p>
            <a:pPr lvl="1"/>
            <a:r>
              <a:rPr lang="en-US" dirty="0" smtClean="0"/>
              <a:t>Humanities approach: Fine arts</a:t>
            </a:r>
          </a:p>
          <a:p>
            <a:pPr lvl="1"/>
            <a:r>
              <a:rPr lang="en-US" dirty="0" smtClean="0"/>
              <a:t>Social science approach</a:t>
            </a:r>
          </a:p>
          <a:p>
            <a:pPr lvl="2"/>
            <a:r>
              <a:rPr lang="en-US" dirty="0" smtClean="0"/>
              <a:t>Society’s complete way of life</a:t>
            </a:r>
          </a:p>
          <a:p>
            <a:r>
              <a:rPr lang="en-US" dirty="0" smtClean="0"/>
              <a:t>Human agency: ability of people to act independently and make their own changes</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4</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Theories of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b="1" dirty="0" smtClean="0"/>
              <a:t>Materialist perspective</a:t>
            </a:r>
            <a:r>
              <a:rPr lang="en-US" dirty="0" smtClean="0"/>
              <a:t>: emphasis on environment, technology, and economy’s role creating, maintaining, and changing culture</a:t>
            </a:r>
          </a:p>
          <a:p>
            <a:pPr marL="569913" lvl="1" indent="-342900"/>
            <a:r>
              <a:rPr lang="en-US" dirty="0" smtClean="0"/>
              <a:t>Marxism</a:t>
            </a:r>
          </a:p>
          <a:p>
            <a:pPr marL="569913" lvl="1" indent="-342900"/>
            <a:r>
              <a:rPr lang="en-US" dirty="0" smtClean="0"/>
              <a:t>Neo-Marxist critical theory</a:t>
            </a:r>
          </a:p>
          <a:p>
            <a:pPr marL="569913" lvl="1" indent="-342900"/>
            <a:r>
              <a:rPr lang="en-US" dirty="0" smtClean="0"/>
              <a:t>Cultural ecology</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5</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Theories of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b="1" dirty="0" smtClean="0"/>
              <a:t>Mentalist perspective</a:t>
            </a:r>
            <a:r>
              <a:rPr lang="en-US" dirty="0" smtClean="0"/>
              <a:t>: create, maintain, and change culture based on their beliefs, values, language, and symbolic representations</a:t>
            </a:r>
          </a:p>
          <a:p>
            <a:pPr marL="569913" lvl="1" indent="-342900"/>
            <a:r>
              <a:rPr lang="en-US" dirty="0" smtClean="0"/>
              <a:t>Interpretive anthropology</a:t>
            </a:r>
          </a:p>
          <a:p>
            <a:pPr marL="569913" lvl="1" indent="-342900"/>
            <a:r>
              <a:rPr lang="en-US" dirty="0" err="1" smtClean="0"/>
              <a:t>Culturalism</a:t>
            </a:r>
            <a:endParaRPr lang="en-US" dirty="0" smtClean="0"/>
          </a:p>
          <a:p>
            <a:pPr marL="569913" lvl="1" indent="-342900"/>
            <a:r>
              <a:rPr lang="en-US" dirty="0" smtClean="0"/>
              <a:t>Structuralism</a:t>
            </a:r>
          </a:p>
          <a:p>
            <a:pPr marL="569913" lvl="1" indent="-342900"/>
            <a:r>
              <a:rPr lang="en-US" dirty="0" err="1" smtClean="0"/>
              <a:t>Poststructuralism</a:t>
            </a:r>
            <a:endParaRPr lang="en-US" dirty="0" smtClean="0"/>
          </a:p>
          <a:p>
            <a:pPr marL="569913" lvl="1" indent="-342900"/>
            <a:r>
              <a:rPr lang="en-US" dirty="0" smtClean="0"/>
              <a:t>Postmodernism</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6</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Theories of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3 major culture types</a:t>
            </a:r>
          </a:p>
          <a:p>
            <a:pPr lvl="1"/>
            <a:r>
              <a:rPr lang="en-US" dirty="0" smtClean="0"/>
              <a:t>Traditional culture (</a:t>
            </a:r>
            <a:r>
              <a:rPr lang="en-US" dirty="0" err="1" smtClean="0"/>
              <a:t>premodern</a:t>
            </a:r>
            <a:r>
              <a:rPr lang="en-US" dirty="0" smtClean="0"/>
              <a:t> culture): pre-industrial societies based on subsistence agriculture </a:t>
            </a:r>
          </a:p>
          <a:p>
            <a:pPr lvl="1"/>
            <a:r>
              <a:rPr lang="en-US" dirty="0" smtClean="0"/>
              <a:t>Modern culture: characterized by rationality, industrialization, urbanization, and capitalism of the 20th century</a:t>
            </a:r>
          </a:p>
          <a:p>
            <a:pPr lvl="1"/>
            <a:r>
              <a:rPr lang="en-US" dirty="0" smtClean="0"/>
              <a:t>Postmodernism: contemporary culture characterized by global electronic communications</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7</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329933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Other Theoretical Perspectives</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Practice orientation: wants to explain what people do; how do social systems shape, values, beliefs, and behavior; how do people perpetuate or change culture</a:t>
            </a:r>
          </a:p>
          <a:p>
            <a:pPr lvl="1"/>
            <a:r>
              <a:rPr lang="en-US" dirty="0" smtClean="0"/>
              <a:t>Key elements</a:t>
            </a:r>
          </a:p>
          <a:p>
            <a:pPr lvl="2"/>
            <a:r>
              <a:rPr lang="en-US" dirty="0" smtClean="0"/>
              <a:t>History</a:t>
            </a:r>
          </a:p>
          <a:p>
            <a:pPr lvl="2"/>
            <a:r>
              <a:rPr lang="en-US" dirty="0" smtClean="0"/>
              <a:t>Social structure</a:t>
            </a:r>
          </a:p>
          <a:p>
            <a:pPr lvl="2"/>
            <a:r>
              <a:rPr lang="en-US" dirty="0" smtClean="0"/>
              <a:t>Human agency</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8</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A Practice Orientation</a:t>
            </a:r>
            <a:endParaRPr lang="en-US" dirty="0"/>
          </a:p>
        </p:txBody>
      </p:sp>
      <p:sp>
        <p:nvSpPr>
          <p:cNvPr id="3" name="Content Placeholder 2"/>
          <p:cNvSpPr>
            <a:spLocks noGrp="1"/>
          </p:cNvSpPr>
          <p:nvPr>
            <p:ph idx="1"/>
          </p:nvPr>
        </p:nvSpPr>
        <p:spPr>
          <a:xfrm>
            <a:off x="628650" y="2133600"/>
            <a:ext cx="7886700" cy="4152952"/>
          </a:xfrm>
        </p:spPr>
        <p:txBody>
          <a:bodyPr/>
          <a:lstStyle/>
          <a:p>
            <a:r>
              <a:rPr lang="en-US" altLang="en-US" dirty="0" smtClean="0"/>
              <a:t>A postmodern theoretical orientation that</a:t>
            </a:r>
          </a:p>
          <a:p>
            <a:pPr lvl="1"/>
            <a:r>
              <a:rPr lang="en-US" altLang="en-US" dirty="0" smtClean="0"/>
              <a:t>Focuses on people</a:t>
            </a:r>
            <a:r>
              <a:rPr lang="en-US" altLang="ja-JP" dirty="0" smtClean="0"/>
              <a:t>’s actions as expressions of their worldview and their ethos </a:t>
            </a:r>
          </a:p>
          <a:p>
            <a:pPr lvl="1"/>
            <a:r>
              <a:rPr lang="en-US" altLang="en-US" dirty="0" smtClean="0"/>
              <a:t>Seeks to explain cultural innovation by what people do as thinking, intentionally acting persons in the face of embedded ideologies and cultural conflict</a:t>
            </a:r>
          </a:p>
          <a:p>
            <a:pPr lvl="1"/>
            <a:r>
              <a:rPr lang="en-US" altLang="en-US" dirty="0" smtClean="0"/>
              <a:t>Explores different meanings for things we take for granted and variation in the social environment</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9</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343489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History	</a:t>
            </a:r>
            <a:endParaRPr lang="en-US" dirty="0"/>
          </a:p>
        </p:txBody>
      </p:sp>
      <p:sp>
        <p:nvSpPr>
          <p:cNvPr id="3" name="Content Placeholder 2"/>
          <p:cNvSpPr>
            <a:spLocks noGrp="1"/>
          </p:cNvSpPr>
          <p:nvPr>
            <p:ph idx="1"/>
          </p:nvPr>
        </p:nvSpPr>
        <p:spPr>
          <a:xfrm>
            <a:off x="628650" y="2133600"/>
            <a:ext cx="7886700" cy="4152952"/>
          </a:xfrm>
        </p:spPr>
        <p:txBody>
          <a:bodyPr/>
          <a:lstStyle/>
          <a:p>
            <a:r>
              <a:rPr lang="en-US" altLang="en-US" dirty="0" smtClean="0"/>
              <a:t>History: includes chains of events and experiences to which people react</a:t>
            </a:r>
          </a:p>
          <a:p>
            <a:pPr lvl="1"/>
            <a:r>
              <a:rPr lang="en-US" altLang="en-US" dirty="0" smtClean="0"/>
              <a:t>Consider people</a:t>
            </a:r>
            <a:r>
              <a:rPr lang="en-US" altLang="ja-JP" dirty="0" smtClean="0"/>
              <a:t>’s diverse motives and actions as they make and transform the world in which they live, the memories of official and unofficial observers</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10</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45315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Structure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altLang="en-US" dirty="0" smtClean="0"/>
              <a:t>Structure: ordered forms and systems of human behavior in public life</a:t>
            </a:r>
          </a:p>
          <a:p>
            <a:pPr lvl="1"/>
            <a:r>
              <a:rPr lang="en-US" altLang="en-US" dirty="0" smtClean="0"/>
              <a:t>Consider how we reproduce trends, patterns, and structures when we assume the rightness of our values, beliefs, and meaning and see no need to change them; how hegemony (dominance of a particular way of seeing the world) is a barrier to cultural change </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11</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196479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Human Agency</a:t>
            </a:r>
            <a:endParaRPr lang="en-US" dirty="0"/>
          </a:p>
        </p:txBody>
      </p:sp>
      <p:sp>
        <p:nvSpPr>
          <p:cNvPr id="3" name="Content Placeholder 2"/>
          <p:cNvSpPr>
            <a:spLocks noGrp="1"/>
          </p:cNvSpPr>
          <p:nvPr>
            <p:ph idx="1"/>
          </p:nvPr>
        </p:nvSpPr>
        <p:spPr>
          <a:xfrm>
            <a:off x="628650" y="2133600"/>
            <a:ext cx="7886700" cy="4152952"/>
          </a:xfrm>
        </p:spPr>
        <p:txBody>
          <a:bodyPr/>
          <a:lstStyle/>
          <a:p>
            <a:r>
              <a:rPr lang="en-US" altLang="en-US" dirty="0" smtClean="0"/>
              <a:t>Consider that people construct culture by investing the world with subjective order, meaning, and value; that they can construct social and political identities to resist and contest cultural hegemony</a:t>
            </a:r>
          </a:p>
          <a:p>
            <a:r>
              <a:rPr lang="en-US" dirty="0" smtClean="0"/>
              <a:t>No individual is fully a free agent</a:t>
            </a:r>
          </a:p>
          <a:p>
            <a:r>
              <a:rPr lang="en-US" dirty="0" smtClean="0"/>
              <a:t>Constrained by external factors, such as climate, disease, natural resources, population size and growth</a:t>
            </a:r>
            <a:endParaRPr lang="en-US" altLang="en-US" dirty="0" smtClean="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12</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479434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Major Concepts in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Values</a:t>
            </a:r>
          </a:p>
          <a:p>
            <a:pPr lvl="1"/>
            <a:r>
              <a:rPr lang="en-US" dirty="0" smtClean="0"/>
              <a:t>Beliefs about what is important or unimportant, desirable or undesirable, and right or wrong</a:t>
            </a:r>
          </a:p>
          <a:p>
            <a:pPr lvl="1"/>
            <a:r>
              <a:rPr lang="en-US" dirty="0" smtClean="0"/>
              <a:t>Not shared by all</a:t>
            </a:r>
          </a:p>
          <a:p>
            <a:pPr lvl="1"/>
            <a:r>
              <a:rPr lang="en-US" dirty="0" smtClean="0"/>
              <a:t>May be at odds with each other</a:t>
            </a:r>
          </a:p>
          <a:p>
            <a:pPr lvl="2"/>
            <a:r>
              <a:rPr lang="en-US" dirty="0" smtClean="0"/>
              <a:t>Balance is necessary</a:t>
            </a:r>
          </a:p>
          <a:p>
            <a:pPr lvl="1"/>
            <a:r>
              <a:rPr lang="en-US" dirty="0" smtClean="0"/>
              <a:t>Differs based on location</a:t>
            </a:r>
          </a:p>
          <a:p>
            <a:pPr lvl="2"/>
            <a:r>
              <a:rPr lang="en-US" dirty="0" smtClean="0"/>
              <a:t>Individualistic</a:t>
            </a:r>
          </a:p>
          <a:p>
            <a:pPr lvl="2"/>
            <a:r>
              <a:rPr lang="en-US" dirty="0" smtClean="0"/>
              <a:t>Collectivistic</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
        <p:nvSpPr>
          <p:cNvPr id="7" name="Slide Number Placeholder 5"/>
          <p:cNvSpPr>
            <a:spLocks noGrp="1"/>
          </p:cNvSpPr>
          <p:nvPr>
            <p:ph type="sldNum" sz="quarter" idx="12"/>
          </p:nvPr>
        </p:nvSpPr>
        <p:spPr>
          <a:xfrm>
            <a:off x="6457950" y="6188075"/>
            <a:ext cx="2057400" cy="365125"/>
          </a:xfrm>
        </p:spPr>
        <p:txBody>
          <a:bodyPr/>
          <a:lstStyle/>
          <a:p>
            <a:r>
              <a:rPr lang="en-US" dirty="0" smtClean="0"/>
              <a:t>14</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Major Concepts in Culture</a:t>
            </a:r>
            <a:endParaRPr lang="en-US" dirty="0"/>
          </a:p>
        </p:txBody>
      </p:sp>
      <p:sp>
        <p:nvSpPr>
          <p:cNvPr id="3" name="Content Placeholder 2"/>
          <p:cNvSpPr>
            <a:spLocks noGrp="1"/>
          </p:cNvSpPr>
          <p:nvPr>
            <p:ph idx="1"/>
          </p:nvPr>
        </p:nvSpPr>
        <p:spPr>
          <a:xfrm>
            <a:off x="628650" y="2095448"/>
            <a:ext cx="7886700" cy="4152952"/>
          </a:xfrm>
        </p:spPr>
        <p:txBody>
          <a:bodyPr/>
          <a:lstStyle/>
          <a:p>
            <a:r>
              <a:rPr lang="en-US" dirty="0" smtClean="0"/>
              <a:t>Ideology</a:t>
            </a:r>
          </a:p>
          <a:p>
            <a:pPr lvl="1"/>
            <a:r>
              <a:rPr lang="en-US" dirty="0" smtClean="0"/>
              <a:t>Set of shared beliefs that explain the social world and guide people’s actions, especially in relation to economic and political theory and policy</a:t>
            </a:r>
          </a:p>
          <a:p>
            <a:r>
              <a:rPr lang="en-US" dirty="0" smtClean="0"/>
              <a:t>Symbols</a:t>
            </a:r>
          </a:p>
          <a:p>
            <a:pPr lvl="1"/>
            <a:r>
              <a:rPr lang="en-US" dirty="0" smtClean="0"/>
              <a:t>Something that stands for something else</a:t>
            </a:r>
          </a:p>
          <a:p>
            <a:pPr lvl="1"/>
            <a:r>
              <a:rPr lang="en-US" dirty="0" smtClean="0"/>
              <a:t>Types: verbal, nonverbal, artifact</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
        <p:nvSpPr>
          <p:cNvPr id="7" name="Slide Number Placeholder 5"/>
          <p:cNvSpPr>
            <a:spLocks noGrp="1"/>
          </p:cNvSpPr>
          <p:nvPr>
            <p:ph type="sldNum" sz="quarter" idx="12"/>
          </p:nvPr>
        </p:nvSpPr>
        <p:spPr>
          <a:xfrm>
            <a:off x="6457950" y="6188075"/>
            <a:ext cx="2057400" cy="365125"/>
          </a:xfrm>
        </p:spPr>
        <p:txBody>
          <a:bodyPr/>
          <a:lstStyle/>
          <a:p>
            <a:r>
              <a:rPr lang="en-US" dirty="0" smtClean="0"/>
              <a:t>15</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Major Concepts in Culture</a:t>
            </a:r>
            <a:endParaRPr lang="en-US" dirty="0"/>
          </a:p>
        </p:txBody>
      </p:sp>
      <p:sp>
        <p:nvSpPr>
          <p:cNvPr id="3" name="Content Placeholder 2"/>
          <p:cNvSpPr>
            <a:spLocks noGrp="1"/>
          </p:cNvSpPr>
          <p:nvPr>
            <p:ph idx="1"/>
          </p:nvPr>
        </p:nvSpPr>
        <p:spPr>
          <a:xfrm>
            <a:off x="628650" y="2095448"/>
            <a:ext cx="7886700" cy="4152952"/>
          </a:xfrm>
        </p:spPr>
        <p:txBody>
          <a:bodyPr/>
          <a:lstStyle/>
          <a:p>
            <a:r>
              <a:rPr lang="en-US" dirty="0" smtClean="0"/>
              <a:t>Language</a:t>
            </a:r>
          </a:p>
          <a:p>
            <a:pPr lvl="1"/>
            <a:r>
              <a:rPr lang="en-US" dirty="0" smtClean="0"/>
              <a:t>System of words or signs used to express thoughts and feelings</a:t>
            </a:r>
          </a:p>
          <a:p>
            <a:pPr lvl="1"/>
            <a:r>
              <a:rPr lang="en-US" dirty="0" smtClean="0"/>
              <a:t>Types: spoken, written, nonverbal</a:t>
            </a:r>
          </a:p>
          <a:p>
            <a:r>
              <a:rPr lang="en-US" altLang="en-US" dirty="0" smtClean="0"/>
              <a:t>Norms</a:t>
            </a:r>
          </a:p>
          <a:p>
            <a:pPr lvl="1"/>
            <a:r>
              <a:rPr lang="en-US" altLang="en-US" dirty="0" smtClean="0"/>
              <a:t>Culturally defined standards of conduct</a:t>
            </a:r>
          </a:p>
          <a:p>
            <a:pPr lvl="1"/>
            <a:r>
              <a:rPr lang="en-US" altLang="en-US" dirty="0" smtClean="0"/>
              <a:t>Folkways: desirable behavior, not strictly enforced </a:t>
            </a:r>
          </a:p>
          <a:p>
            <a:pPr lvl="1"/>
            <a:r>
              <a:rPr lang="en-US" altLang="en-US" dirty="0" smtClean="0"/>
              <a:t>Mores: hold moral significance, more important</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15</a:t>
            </a:fld>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Major Concepts in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Subculture</a:t>
            </a:r>
          </a:p>
          <a:p>
            <a:pPr lvl="1"/>
            <a:r>
              <a:rPr lang="en-US" dirty="0" smtClean="0"/>
              <a:t>Involve people who accept much of the dominant culture but distinguish themselves by one or more culturally significant characteristics</a:t>
            </a:r>
          </a:p>
          <a:p>
            <a:pPr lvl="1"/>
            <a:r>
              <a:rPr lang="en-US" dirty="0" smtClean="0"/>
              <a:t>i.e., social work club </a:t>
            </a:r>
          </a:p>
          <a:p>
            <a:r>
              <a:rPr lang="en-US" altLang="en-US" dirty="0" smtClean="0"/>
              <a:t>Counterculture</a:t>
            </a:r>
          </a:p>
          <a:p>
            <a:pPr lvl="1"/>
            <a:r>
              <a:rPr lang="en-US" dirty="0" smtClean="0"/>
              <a:t>Differs in significant ways from dominant culture, also rejects norms and values of the larger culture</a:t>
            </a:r>
          </a:p>
          <a:p>
            <a:pPr lvl="1"/>
            <a:r>
              <a:rPr lang="en-US" altLang="en-US" dirty="0" smtClean="0"/>
              <a:t>i.e., Amish, Ku Klux Klan</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16</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Major Concepts in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Ideal culture vs. r</a:t>
            </a:r>
            <a:r>
              <a:rPr lang="en-US" altLang="en-US" dirty="0" smtClean="0"/>
              <a:t>eal culture</a:t>
            </a:r>
          </a:p>
          <a:p>
            <a:pPr lvl="1"/>
            <a:r>
              <a:rPr lang="en-US" altLang="en-US" dirty="0" smtClean="0"/>
              <a:t>Ideal: </a:t>
            </a:r>
            <a:r>
              <a:rPr lang="en-US" dirty="0" smtClean="0"/>
              <a:t>values and practices that are considered desirable </a:t>
            </a:r>
            <a:endParaRPr lang="en-US" altLang="en-US" dirty="0" smtClean="0"/>
          </a:p>
          <a:p>
            <a:pPr lvl="1"/>
            <a:r>
              <a:rPr lang="en-US" altLang="en-US" dirty="0" smtClean="0"/>
              <a:t>Real: </a:t>
            </a:r>
            <a:r>
              <a:rPr lang="en-US" dirty="0" smtClean="0"/>
              <a:t>what people actually think and do</a:t>
            </a:r>
          </a:p>
          <a:p>
            <a:pPr lvl="1"/>
            <a:r>
              <a:rPr lang="en-US" altLang="en-US" dirty="0" smtClean="0"/>
              <a:t>May not be realized; ignored</a:t>
            </a:r>
          </a:p>
          <a:p>
            <a:pPr lvl="1"/>
            <a:r>
              <a:rPr lang="en-US" altLang="en-US" dirty="0" smtClean="0"/>
              <a:t>i.e., supporting democracy but not voting, saying all lives matter but overlooking high death rates for others; supporting the American dream but not giving others a chance</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17</a:t>
            </a:fld>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Write Activity</a:t>
            </a:r>
            <a:endParaRPr lang="en-US" dirty="0"/>
          </a:p>
        </p:txBody>
      </p:sp>
      <p:sp>
        <p:nvSpPr>
          <p:cNvPr id="3" name="Content Placeholder 2"/>
          <p:cNvSpPr>
            <a:spLocks noGrp="1"/>
          </p:cNvSpPr>
          <p:nvPr>
            <p:ph idx="1"/>
          </p:nvPr>
        </p:nvSpPr>
        <p:spPr>
          <a:xfrm>
            <a:off x="628650" y="2091378"/>
            <a:ext cx="7886700" cy="4239695"/>
          </a:xfrm>
        </p:spPr>
        <p:txBody>
          <a:bodyPr>
            <a:normAutofit fontScale="85000" lnSpcReduction="20000"/>
          </a:bodyPr>
          <a:lstStyle/>
          <a:p>
            <a:r>
              <a:rPr lang="en-US" dirty="0" smtClean="0"/>
              <a:t>Which cultures are you a part of?</a:t>
            </a:r>
          </a:p>
          <a:p>
            <a:pPr lvl="1"/>
            <a:r>
              <a:rPr lang="en-US" dirty="0" smtClean="0"/>
              <a:t>Name at least two values and two norms for each</a:t>
            </a:r>
          </a:p>
          <a:p>
            <a:pPr marL="0" indent="0">
              <a:buNone/>
            </a:pPr>
            <a:endParaRPr lang="en-US" dirty="0"/>
          </a:p>
          <a:p>
            <a:r>
              <a:rPr lang="en-US" dirty="0" smtClean="0"/>
              <a:t>Example cultures, subcultures, countercultures:</a:t>
            </a:r>
          </a:p>
          <a:p>
            <a:pPr lvl="1"/>
            <a:r>
              <a:rPr lang="en-US" dirty="0" smtClean="0"/>
              <a:t>UTA </a:t>
            </a:r>
          </a:p>
          <a:p>
            <a:pPr lvl="1"/>
            <a:r>
              <a:rPr lang="en-US" dirty="0" smtClean="0"/>
              <a:t>Graduate student</a:t>
            </a:r>
          </a:p>
          <a:p>
            <a:pPr lvl="1"/>
            <a:r>
              <a:rPr lang="en-US" dirty="0" smtClean="0"/>
              <a:t>Social work </a:t>
            </a:r>
          </a:p>
          <a:p>
            <a:pPr lvl="1"/>
            <a:r>
              <a:rPr lang="en-US" dirty="0" smtClean="0"/>
              <a:t>Cohort</a:t>
            </a:r>
          </a:p>
          <a:p>
            <a:pPr lvl="1"/>
            <a:r>
              <a:rPr lang="en-US" dirty="0" smtClean="0"/>
              <a:t>Social media</a:t>
            </a:r>
          </a:p>
          <a:p>
            <a:pPr lvl="1"/>
            <a:r>
              <a:rPr lang="en-US" dirty="0" smtClean="0"/>
              <a:t>Family/Social Networks you belong to</a:t>
            </a:r>
          </a:p>
          <a:p>
            <a:pPr lvl="1"/>
            <a:r>
              <a:rPr lang="en-US" dirty="0" smtClean="0"/>
              <a:t>Deaf community</a:t>
            </a:r>
          </a:p>
          <a:p>
            <a:pPr lvl="1"/>
            <a:r>
              <a:rPr lang="en-US" dirty="0" smtClean="0"/>
              <a:t>National residency </a:t>
            </a:r>
          </a:p>
          <a:p>
            <a:pPr lvl="1"/>
            <a:r>
              <a:rPr lang="en-US" dirty="0" smtClean="0"/>
              <a:t>Ancestral heritage based</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C439CF85-8457-400C-A4F9-DC61A400AE11}" type="slidenum">
              <a:rPr lang="en-US" smtClean="0"/>
              <a:pPr/>
              <a:t>18</a:t>
            </a:fld>
            <a:endParaRPr lang="en-US"/>
          </a:p>
        </p:txBody>
      </p:sp>
    </p:spTree>
    <p:extLst>
      <p:ext uri="{BB962C8B-B14F-4D97-AF65-F5344CB8AC3E}">
        <p14:creationId xmlns:p14="http://schemas.microsoft.com/office/powerpoint/2010/main" val="4052509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0437"/>
            <a:ext cx="7886700" cy="1325563"/>
          </a:xfrm>
        </p:spPr>
        <p:txBody>
          <a:bodyPr/>
          <a:lstStyle/>
          <a:p>
            <a:r>
              <a:rPr lang="en-US" dirty="0" smtClean="0"/>
              <a:t>Ethnocentrism and Cultural Relativism</a:t>
            </a:r>
            <a:endParaRPr lang="en-US" dirty="0"/>
          </a:p>
        </p:txBody>
      </p:sp>
      <p:sp>
        <p:nvSpPr>
          <p:cNvPr id="3" name="Content Placeholder 2"/>
          <p:cNvSpPr>
            <a:spLocks noGrp="1"/>
          </p:cNvSpPr>
          <p:nvPr>
            <p:ph idx="1"/>
          </p:nvPr>
        </p:nvSpPr>
        <p:spPr>
          <a:xfrm>
            <a:off x="628650" y="2454276"/>
            <a:ext cx="8134350" cy="4175124"/>
          </a:xfrm>
        </p:spPr>
        <p:txBody>
          <a:bodyPr/>
          <a:lstStyle/>
          <a:p>
            <a:pPr>
              <a:spcBef>
                <a:spcPts val="0"/>
              </a:spcBef>
            </a:pPr>
            <a:r>
              <a:rPr lang="en-US" dirty="0" smtClean="0"/>
              <a:t>Ethnocentrism: belief that one’s own culture is normal, natural, and superior to other cultures</a:t>
            </a:r>
          </a:p>
          <a:p>
            <a:pPr lvl="1">
              <a:spcBef>
                <a:spcPts val="0"/>
              </a:spcBef>
            </a:pPr>
            <a:r>
              <a:rPr lang="en-US" dirty="0" smtClean="0"/>
              <a:t>Can be a barrier, creates misunderstandings</a:t>
            </a:r>
          </a:p>
          <a:p>
            <a:pPr>
              <a:spcBef>
                <a:spcPts val="0"/>
              </a:spcBef>
            </a:pPr>
            <a:r>
              <a:rPr lang="en-US" dirty="0" smtClean="0"/>
              <a:t>Cultural relativism: calls to suspend judgment of other cultural values and practices in order to understand them in their own cultural context</a:t>
            </a:r>
          </a:p>
          <a:p>
            <a:pPr lvl="1">
              <a:spcBef>
                <a:spcPts val="0"/>
              </a:spcBef>
            </a:pPr>
            <a:r>
              <a:rPr lang="en-US" dirty="0" smtClean="0"/>
              <a:t>Don’t need to accept or agree with cultural practices—it’s about understanding them</a:t>
            </a:r>
          </a:p>
          <a:p>
            <a:pPr>
              <a:spcBef>
                <a:spcPts val="0"/>
              </a:spcBef>
            </a:pPr>
            <a:r>
              <a:rPr lang="en-US" dirty="0" smtClean="0"/>
              <a:t>Cultural humility: individual’s culture has pros and cons too; other cultures shouldn’t be judged</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19</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0437"/>
            <a:ext cx="7886700" cy="1325563"/>
          </a:xfrm>
        </p:spPr>
        <p:txBody>
          <a:bodyPr/>
          <a:lstStyle/>
          <a:p>
            <a:r>
              <a:rPr lang="en-US" dirty="0" smtClean="0"/>
              <a:t>Ethnocentrism and Cultural Relativism</a:t>
            </a:r>
            <a:endParaRPr lang="en-US" dirty="0"/>
          </a:p>
        </p:txBody>
      </p:sp>
      <p:sp>
        <p:nvSpPr>
          <p:cNvPr id="3" name="Content Placeholder 2"/>
          <p:cNvSpPr>
            <a:spLocks noGrp="1"/>
          </p:cNvSpPr>
          <p:nvPr>
            <p:ph idx="1"/>
          </p:nvPr>
        </p:nvSpPr>
        <p:spPr>
          <a:xfrm>
            <a:off x="628650" y="2438400"/>
            <a:ext cx="7886700" cy="4152952"/>
          </a:xfrm>
        </p:spPr>
        <p:txBody>
          <a:bodyPr/>
          <a:lstStyle/>
          <a:p>
            <a:r>
              <a:rPr lang="en-US" dirty="0" smtClean="0"/>
              <a:t>Prejudice: </a:t>
            </a:r>
            <a:r>
              <a:rPr lang="en-US" dirty="0"/>
              <a:t>n</a:t>
            </a:r>
            <a:r>
              <a:rPr lang="en-US" dirty="0" smtClean="0"/>
              <a:t>egative thoughts, attitudes, or emotions about members of a social group</a:t>
            </a:r>
          </a:p>
          <a:p>
            <a:r>
              <a:rPr lang="en-US" dirty="0" smtClean="0"/>
              <a:t>Stereotypes: general characteristics to describe a group of people</a:t>
            </a:r>
          </a:p>
          <a:p>
            <a:r>
              <a:rPr lang="en-US" dirty="0" smtClean="0"/>
              <a:t>Implicit bias: unconscious positive or negative attitudes for one group over another</a:t>
            </a:r>
          </a:p>
          <a:p>
            <a:r>
              <a:rPr lang="en-US" dirty="0" smtClean="0"/>
              <a:t>Xenophobia: fear/hatred of foreigners or foreign things</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20</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Power: ability to act in a chosen way and to direct or influence the behavior of others</a:t>
            </a:r>
          </a:p>
          <a:p>
            <a:pPr lvl="1"/>
            <a:r>
              <a:rPr lang="en-US" dirty="0" smtClean="0"/>
              <a:t>Can create an imbalance between groups when power is not equal</a:t>
            </a:r>
          </a:p>
          <a:p>
            <a:r>
              <a:rPr lang="en-US" dirty="0" smtClean="0"/>
              <a:t>Hegemony: ability of a dominant group to obtain consent and agreement to cultural values and norms without use or threat of force</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21</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Race: system of classification using certain physical characteristics to divide people into supposedly discrete groups</a:t>
            </a:r>
          </a:p>
          <a:p>
            <a:pPr lvl="1"/>
            <a:r>
              <a:rPr lang="en-US" dirty="0" smtClean="0"/>
              <a:t>System is flawed</a:t>
            </a:r>
          </a:p>
          <a:p>
            <a:pPr lvl="1"/>
            <a:r>
              <a:rPr lang="en-US" dirty="0" smtClean="0"/>
              <a:t>No genetically distinct groups of people</a:t>
            </a:r>
          </a:p>
          <a:p>
            <a:pPr lvl="1"/>
            <a:r>
              <a:rPr lang="en-US" dirty="0" err="1" smtClean="0"/>
              <a:t>Racialization</a:t>
            </a:r>
            <a:r>
              <a:rPr lang="en-US" dirty="0" smtClean="0"/>
              <a:t> can lead to unrelated groups of people being grouped together.</a:t>
            </a:r>
          </a:p>
          <a:p>
            <a:pPr lvl="1"/>
            <a:r>
              <a:rPr lang="en-US" dirty="0" smtClean="0"/>
              <a:t>Can lead to supremacy groups (racial ideology)</a:t>
            </a:r>
          </a:p>
          <a:p>
            <a:pPr lvl="1"/>
            <a:r>
              <a:rPr lang="en-US" dirty="0" smtClean="0"/>
              <a:t>Hypodescent: kids of mixed-race unions ascribed to subordinate group </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
        <p:nvSpPr>
          <p:cNvPr id="7" name="Slide Number Placeholder 5"/>
          <p:cNvSpPr>
            <a:spLocks noGrp="1"/>
          </p:cNvSpPr>
          <p:nvPr>
            <p:ph type="sldNum" sz="quarter" idx="12"/>
          </p:nvPr>
        </p:nvSpPr>
        <p:spPr>
          <a:xfrm>
            <a:off x="6457950" y="6188075"/>
            <a:ext cx="2057400" cy="365125"/>
          </a:xfrm>
        </p:spPr>
        <p:txBody>
          <a:bodyPr/>
          <a:lstStyle/>
          <a:p>
            <a:r>
              <a:rPr lang="en-US" dirty="0" smtClean="0"/>
              <a:t>22</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Race as a bundle of sticks</a:t>
            </a:r>
            <a:endParaRPr lang="en-US" dirty="0"/>
          </a:p>
        </p:txBody>
      </p:sp>
      <p:pic>
        <p:nvPicPr>
          <p:cNvPr id="5" name="Content Placeholder 4"/>
          <p:cNvPicPr>
            <a:picLocks noGrp="1" noChangeAspect="1"/>
          </p:cNvPicPr>
          <p:nvPr>
            <p:ph idx="1"/>
          </p:nvPr>
        </p:nvPicPr>
        <p:blipFill>
          <a:blip r:embed="rId3"/>
          <a:stretch>
            <a:fillRect/>
          </a:stretch>
        </p:blipFill>
        <p:spPr>
          <a:xfrm>
            <a:off x="1517538" y="2178050"/>
            <a:ext cx="6108923" cy="4152900"/>
          </a:xfrm>
          <a:prstGeom prst="rect">
            <a:avLst/>
          </a:prstGeom>
        </p:spPr>
      </p:pic>
      <p:sp>
        <p:nvSpPr>
          <p:cNvPr id="4" name="Slide Number Placeholder 3"/>
          <p:cNvSpPr>
            <a:spLocks noGrp="1"/>
          </p:cNvSpPr>
          <p:nvPr>
            <p:ph type="sldNum" sz="quarter" idx="12"/>
          </p:nvPr>
        </p:nvSpPr>
        <p:spPr/>
        <p:txBody>
          <a:bodyPr/>
          <a:lstStyle/>
          <a:p>
            <a:fld id="{C439CF85-8457-400C-A4F9-DC61A400AE11}" type="slidenum">
              <a:rPr lang="en-US" smtClean="0"/>
              <a:pPr/>
              <a:t>23</a:t>
            </a:fld>
            <a:endParaRPr lang="en-US"/>
          </a:p>
        </p:txBody>
      </p:sp>
    </p:spTree>
    <p:extLst>
      <p:ext uri="{BB962C8B-B14F-4D97-AF65-F5344CB8AC3E}">
        <p14:creationId xmlns:p14="http://schemas.microsoft.com/office/powerpoint/2010/main" val="2194741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Race </a:t>
            </a:r>
          </a:p>
          <a:p>
            <a:pPr lvl="1"/>
            <a:r>
              <a:rPr lang="en-US" dirty="0" smtClean="0"/>
              <a:t>Inequality still persists; creates wide disparities</a:t>
            </a:r>
          </a:p>
          <a:p>
            <a:pPr lvl="1"/>
            <a:r>
              <a:rPr lang="en-US" dirty="0" smtClean="0"/>
              <a:t>Racism: belief that race accounts for differences in character or ability; one race is superior to others; justifies imbalanced opportunities</a:t>
            </a:r>
          </a:p>
          <a:p>
            <a:pPr lvl="1"/>
            <a:r>
              <a:rPr lang="en-US" dirty="0" smtClean="0"/>
              <a:t>Individual racism</a:t>
            </a:r>
          </a:p>
          <a:p>
            <a:pPr lvl="1"/>
            <a:r>
              <a:rPr lang="en-US" dirty="0" smtClean="0"/>
              <a:t>Institutional racism</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24</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133600"/>
            <a:ext cx="7886700" cy="4152952"/>
          </a:xfrm>
        </p:spPr>
        <p:txBody>
          <a:bodyPr/>
          <a:lstStyle/>
          <a:p>
            <a:r>
              <a:rPr lang="en-US" dirty="0" smtClean="0"/>
              <a:t>Ethnicity: sense of cultural, historical, and ancestral connection to a group of people</a:t>
            </a:r>
          </a:p>
          <a:p>
            <a:pPr lvl="1"/>
            <a:r>
              <a:rPr lang="en-US" dirty="0" smtClean="0"/>
              <a:t>Ethnic identity: part of identity derived from one’s sense of being part of an ethnic group</a:t>
            </a:r>
          </a:p>
          <a:p>
            <a:pPr lvl="1"/>
            <a:r>
              <a:rPr lang="en-US" dirty="0" smtClean="0"/>
              <a:t>Assimilation: minority groups/immigrants expected to adopt new culture’s norms</a:t>
            </a:r>
          </a:p>
          <a:p>
            <a:pPr lvl="1"/>
            <a:r>
              <a:rPr lang="en-US" dirty="0" smtClean="0"/>
              <a:t>Multiculturalism: minority groups/immigrants retain original ethnic culture and pick up new culture</a:t>
            </a:r>
          </a:p>
          <a:p>
            <a:pPr lvl="1"/>
            <a:r>
              <a:rPr lang="en-US" dirty="0" smtClean="0"/>
              <a:t>Ethnic cleansing: ridding area of minorities</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25</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
        <p:nvSpPr>
          <p:cNvPr id="7"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Gender: composed of expectations about behaviors, attitudes, and personalities that cultures assign to people of different sexes</a:t>
            </a:r>
          </a:p>
          <a:p>
            <a:pPr lvl="1"/>
            <a:r>
              <a:rPr lang="en-US" dirty="0" smtClean="0"/>
              <a:t>Culturally created</a:t>
            </a:r>
          </a:p>
          <a:p>
            <a:pPr lvl="1"/>
            <a:r>
              <a:rPr lang="en-US" dirty="0" smtClean="0"/>
              <a:t>Sex is biologically determined</a:t>
            </a:r>
          </a:p>
          <a:p>
            <a:pPr lvl="1"/>
            <a:r>
              <a:rPr lang="en-US" dirty="0" smtClean="0"/>
              <a:t>Intersex: individuals with bodies not clearly female or male</a:t>
            </a:r>
          </a:p>
          <a:p>
            <a:pPr lvl="1"/>
            <a:r>
              <a:rPr lang="en-US" dirty="0" smtClean="0"/>
              <a:t>Male and female stereotypes contribute to gender</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26</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Gender </a:t>
            </a:r>
          </a:p>
          <a:p>
            <a:pPr lvl="1"/>
            <a:r>
              <a:rPr lang="en-US" dirty="0" smtClean="0"/>
              <a:t>Transgender: gender identity and gender expression differs from assigned sex</a:t>
            </a:r>
          </a:p>
          <a:p>
            <a:pPr lvl="1"/>
            <a:r>
              <a:rPr lang="en-US" dirty="0" smtClean="0"/>
              <a:t>Transsexual: individual who has undergone biological transition</a:t>
            </a:r>
          </a:p>
          <a:p>
            <a:pPr lvl="2"/>
            <a:r>
              <a:rPr lang="en-US" dirty="0" err="1" smtClean="0"/>
              <a:t>Transman</a:t>
            </a:r>
            <a:endParaRPr lang="en-US" dirty="0" smtClean="0"/>
          </a:p>
          <a:p>
            <a:pPr lvl="2"/>
            <a:r>
              <a:rPr lang="en-US" dirty="0" err="1" smtClean="0"/>
              <a:t>Transwoman</a:t>
            </a:r>
            <a:endParaRPr lang="en-US" dirty="0" smtClean="0"/>
          </a:p>
          <a:p>
            <a:pPr lvl="1"/>
            <a:r>
              <a:rPr lang="en-US" dirty="0" smtClean="0"/>
              <a:t>Two-spirit</a:t>
            </a:r>
          </a:p>
          <a:p>
            <a:pPr lvl="1"/>
            <a:r>
              <a:rPr lang="en-US" dirty="0" smtClean="0"/>
              <a:t>Misogyny: deep dislike, contempt, of women</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27</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4400" y="1905000"/>
            <a:ext cx="7315199" cy="4193059"/>
          </a:xfrm>
        </p:spPr>
      </p:pic>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28</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29</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28650" y="1905000"/>
            <a:ext cx="7886700" cy="4332288"/>
          </a:xfrm>
        </p:spPr>
      </p:pic>
    </p:spTree>
    <p:extLst>
      <p:ext uri="{BB962C8B-B14F-4D97-AF65-F5344CB8AC3E}">
        <p14:creationId xmlns:p14="http://schemas.microsoft.com/office/powerpoint/2010/main" val="969045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Sexuality</a:t>
            </a:r>
          </a:p>
          <a:p>
            <a:pPr lvl="1"/>
            <a:r>
              <a:rPr lang="en-US" dirty="0" smtClean="0"/>
              <a:t>When?</a:t>
            </a:r>
          </a:p>
          <a:p>
            <a:pPr lvl="2"/>
            <a:r>
              <a:rPr lang="en-US" dirty="0" smtClean="0"/>
              <a:t>Child brides</a:t>
            </a:r>
          </a:p>
          <a:p>
            <a:pPr lvl="2"/>
            <a:r>
              <a:rPr lang="en-US" dirty="0" smtClean="0"/>
              <a:t>Sex education in the U.S. primarily focuses on abstinence</a:t>
            </a:r>
          </a:p>
          <a:p>
            <a:pPr lvl="3"/>
            <a:r>
              <a:rPr lang="en-US" dirty="0" smtClean="0"/>
              <a:t>How helpful is this?</a:t>
            </a:r>
          </a:p>
          <a:p>
            <a:pPr lvl="1"/>
            <a:r>
              <a:rPr lang="en-US" dirty="0" smtClean="0"/>
              <a:t>Why have sex? Pleasure and/or procreation?</a:t>
            </a:r>
          </a:p>
          <a:p>
            <a:pPr lvl="2"/>
            <a:r>
              <a:rPr lang="en-US" dirty="0" smtClean="0"/>
              <a:t>Religion plays a significant role</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30</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Sexuality </a:t>
            </a:r>
          </a:p>
          <a:p>
            <a:pPr lvl="1"/>
            <a:r>
              <a:rPr lang="en-US" dirty="0" smtClean="0"/>
              <a:t>With whom?</a:t>
            </a:r>
          </a:p>
          <a:p>
            <a:pPr lvl="1"/>
            <a:r>
              <a:rPr lang="en-US" dirty="0" smtClean="0"/>
              <a:t>Spouse (most accepted)</a:t>
            </a:r>
          </a:p>
          <a:p>
            <a:pPr lvl="1"/>
            <a:r>
              <a:rPr lang="en-US" dirty="0" smtClean="0"/>
              <a:t>Extramarital partner </a:t>
            </a:r>
          </a:p>
          <a:p>
            <a:pPr lvl="1"/>
            <a:r>
              <a:rPr lang="en-US" dirty="0" smtClean="0"/>
              <a:t>Children (illegal in many countries)</a:t>
            </a:r>
          </a:p>
          <a:p>
            <a:pPr lvl="1"/>
            <a:r>
              <a:rPr lang="en-US" dirty="0" smtClean="0"/>
              <a:t>Interracial partner (</a:t>
            </a:r>
            <a:r>
              <a:rPr lang="en-US" i="1" dirty="0" smtClean="0"/>
              <a:t>Loving v. Virginia</a:t>
            </a:r>
            <a:r>
              <a:rPr lang="en-US" dirty="0" smtClean="0"/>
              <a:t>) 1967</a:t>
            </a:r>
          </a:p>
          <a:p>
            <a:pPr lvl="1"/>
            <a:r>
              <a:rPr lang="en-US" dirty="0" smtClean="0"/>
              <a:t>Same-sex partner (</a:t>
            </a:r>
            <a:r>
              <a:rPr lang="en-US" i="1" dirty="0" smtClean="0"/>
              <a:t>Obergefell v. Hodges</a:t>
            </a:r>
            <a:r>
              <a:rPr lang="en-US" dirty="0" smtClean="0"/>
              <a:t>) 2015</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31</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noAutofit/>
          </a:bodyPr>
          <a:lstStyle/>
          <a:p>
            <a:r>
              <a:rPr lang="en-US" dirty="0" smtClean="0"/>
              <a:t>Gender and Sexual Minorities </a:t>
            </a:r>
          </a:p>
          <a:p>
            <a:pPr lvl="1"/>
            <a:r>
              <a:rPr lang="en-US" dirty="0" smtClean="0"/>
              <a:t>LGBTQIA people</a:t>
            </a:r>
          </a:p>
          <a:p>
            <a:pPr lvl="2"/>
            <a:r>
              <a:rPr lang="en-US" dirty="0" smtClean="0"/>
              <a:t>Harassed, bullied</a:t>
            </a:r>
          </a:p>
          <a:p>
            <a:pPr lvl="2"/>
            <a:r>
              <a:rPr lang="en-US" dirty="0" smtClean="0"/>
              <a:t>Discriminated against</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32</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noAutofit/>
          </a:bodyPr>
          <a:lstStyle/>
          <a:p>
            <a:pPr lvl="1"/>
            <a:r>
              <a:rPr lang="en-US" dirty="0" smtClean="0"/>
              <a:t>Sexual assault</a:t>
            </a:r>
          </a:p>
          <a:p>
            <a:pPr lvl="2"/>
            <a:r>
              <a:rPr lang="en-US" dirty="0" smtClean="0"/>
              <a:t>U.S.: Someone is sexually assaulted every 98 seconds</a:t>
            </a:r>
          </a:p>
          <a:p>
            <a:pPr lvl="2"/>
            <a:r>
              <a:rPr lang="en-US" dirty="0" smtClean="0"/>
              <a:t>Rape culture: cultural norms that allow rape and sexual assault to be excused and legitimized, seen as inevitable</a:t>
            </a:r>
          </a:p>
          <a:p>
            <a:pPr lvl="2"/>
            <a:r>
              <a:rPr lang="en-US" dirty="0" smtClean="0"/>
              <a:t>Sex trafficking: sexually exploiting someone</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33</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Social class: based on wealth, income, and social position which produces unequal access to resources</a:t>
            </a:r>
          </a:p>
          <a:p>
            <a:pPr lvl="1"/>
            <a:r>
              <a:rPr lang="en-US" dirty="0" smtClean="0"/>
              <a:t>Egalitarian societies and ranked societies. </a:t>
            </a:r>
          </a:p>
          <a:p>
            <a:pPr lvl="1"/>
            <a:r>
              <a:rPr lang="en-US" dirty="0" smtClean="0"/>
              <a:t>Culture of poverty: poverty creates beliefs, values, and behaviors (adaptations to the environment) that reinforce poverty despite economic improvements. </a:t>
            </a:r>
          </a:p>
          <a:p>
            <a:pPr lvl="1"/>
            <a:r>
              <a:rPr lang="en-US" dirty="0" smtClean="0"/>
              <a:t>Redlining: denying loans to minorities in certain areas for racist reasons</a:t>
            </a:r>
          </a:p>
          <a:p>
            <a:pPr lvl="1"/>
            <a:r>
              <a:rPr lang="en-US" dirty="0" smtClean="0"/>
              <a:t>What about studying the 1%?</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34</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Disability: what is seen as a disability is culturally influenced</a:t>
            </a:r>
          </a:p>
          <a:p>
            <a:pPr lvl="1"/>
            <a:r>
              <a:rPr lang="en-US" dirty="0" smtClean="0"/>
              <a:t>Traditional model: seen as unfortunate or damaged; solution is to isolate or segregate them</a:t>
            </a:r>
          </a:p>
          <a:p>
            <a:pPr lvl="1"/>
            <a:r>
              <a:rPr lang="en-US" dirty="0" smtClean="0"/>
              <a:t>Medical model: seen as having a medical condition; solution is to fix it medically</a:t>
            </a:r>
          </a:p>
          <a:p>
            <a:pPr lvl="1"/>
            <a:r>
              <a:rPr lang="en-US" dirty="0" smtClean="0"/>
              <a:t>Social model: environment creates the perception of impairment; solution is to fix the environment</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35</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Culture and Power</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Disability</a:t>
            </a:r>
          </a:p>
          <a:p>
            <a:pPr lvl="1"/>
            <a:r>
              <a:rPr lang="en-US" dirty="0" smtClean="0"/>
              <a:t>Treatment of those with impairments: killed, abandoned, jailed, warehoused, exploited, sterilized</a:t>
            </a:r>
          </a:p>
          <a:p>
            <a:pPr lvl="1"/>
            <a:r>
              <a:rPr lang="en-US" dirty="0" smtClean="0"/>
              <a:t>Americans with Disabilities Act (ADA) 1990</a:t>
            </a:r>
          </a:p>
          <a:p>
            <a:pPr lvl="2"/>
            <a:r>
              <a:rPr lang="en-US" dirty="0" smtClean="0"/>
              <a:t>Congress recently (2018) started attempting to rollback protections</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36</a:t>
            </a:fld>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838200"/>
            <a:ext cx="7886700" cy="1325563"/>
          </a:xfrm>
        </p:spPr>
        <p:txBody>
          <a:bodyPr/>
          <a:lstStyle/>
          <a:p>
            <a:r>
              <a:rPr lang="en-US" dirty="0" smtClean="0"/>
              <a:t>Everyday Ageism…</a:t>
            </a:r>
            <a:endParaRPr lang="en-US" dirty="0"/>
          </a:p>
        </p:txBody>
      </p:sp>
      <p:sp>
        <p:nvSpPr>
          <p:cNvPr id="3" name="Content Placeholder 2"/>
          <p:cNvSpPr>
            <a:spLocks noGrp="1"/>
          </p:cNvSpPr>
          <p:nvPr>
            <p:ph idx="1"/>
          </p:nvPr>
        </p:nvSpPr>
        <p:spPr>
          <a:xfrm>
            <a:off x="600847" y="2759806"/>
            <a:ext cx="3365672" cy="3263504"/>
          </a:xfrm>
        </p:spPr>
        <p:txBody>
          <a:bodyPr>
            <a:normAutofit fontScale="92500" lnSpcReduction="10000"/>
          </a:bodyPr>
          <a:lstStyle/>
          <a:p>
            <a:r>
              <a:rPr lang="en-US" dirty="0" smtClean="0"/>
              <a:t>“Really? You don’t look seventy-eight!”</a:t>
            </a:r>
            <a:r>
              <a:rPr lang="en-US" b="1" dirty="0" smtClean="0"/>
              <a:t>=</a:t>
            </a:r>
            <a:r>
              <a:rPr lang="en-US" dirty="0" smtClean="0"/>
              <a:t>That's </a:t>
            </a:r>
            <a:r>
              <a:rPr lang="en-US" i="1" dirty="0" smtClean="0"/>
              <a:t>great</a:t>
            </a:r>
            <a:r>
              <a:rPr lang="en-US" dirty="0" smtClean="0"/>
              <a:t> you don't look your age! </a:t>
            </a:r>
          </a:p>
          <a:p>
            <a:endParaRPr lang="en-US" dirty="0" smtClean="0"/>
          </a:p>
          <a:p>
            <a:r>
              <a:rPr lang="en-US" dirty="0" smtClean="0"/>
              <a:t>We are reaffirming to the recipient and ourselves that </a:t>
            </a:r>
            <a:r>
              <a:rPr lang="en-US" b="1" dirty="0" smtClean="0"/>
              <a:t>the last thing any of us wants to appear is... OLD</a:t>
            </a:r>
            <a:r>
              <a:rPr lang="en-US" dirty="0" smtClean="0"/>
              <a:t>. </a:t>
            </a:r>
            <a:endParaRPr lang="en-US" dirty="0"/>
          </a:p>
        </p:txBody>
      </p:sp>
      <p:pic>
        <p:nvPicPr>
          <p:cNvPr id="7" name="Picture 6"/>
          <p:cNvPicPr>
            <a:picLocks noChangeAspect="1"/>
          </p:cNvPicPr>
          <p:nvPr/>
        </p:nvPicPr>
        <p:blipFill>
          <a:blip r:embed="rId3"/>
          <a:stretch>
            <a:fillRect/>
          </a:stretch>
        </p:blipFill>
        <p:spPr>
          <a:xfrm>
            <a:off x="4843463" y="1131094"/>
            <a:ext cx="3571875" cy="4764881"/>
          </a:xfrm>
          <a:prstGeom prst="rect">
            <a:avLst/>
          </a:prstGeom>
        </p:spPr>
      </p:pic>
    </p:spTree>
    <p:extLst>
      <p:ext uri="{BB962C8B-B14F-4D97-AF65-F5344CB8AC3E}">
        <p14:creationId xmlns:p14="http://schemas.microsoft.com/office/powerpoint/2010/main" val="37861804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Covering</a:t>
            </a:r>
            <a:endParaRPr lang="en-US" dirty="0"/>
          </a:p>
        </p:txBody>
      </p:sp>
      <p:sp>
        <p:nvSpPr>
          <p:cNvPr id="3" name="Content Placeholder 2"/>
          <p:cNvSpPr>
            <a:spLocks noGrp="1"/>
          </p:cNvSpPr>
          <p:nvPr>
            <p:ph idx="1"/>
          </p:nvPr>
        </p:nvSpPr>
        <p:spPr/>
        <p:txBody>
          <a:bodyPr/>
          <a:lstStyle/>
          <a:p>
            <a:r>
              <a:rPr lang="en-US" dirty="0"/>
              <a:t>C</a:t>
            </a:r>
            <a:r>
              <a:rPr lang="en-US" dirty="0" smtClean="0"/>
              <a:t>overing </a:t>
            </a:r>
            <a:r>
              <a:rPr lang="en-US" dirty="0"/>
              <a:t>is the act of downplaying a disfavored identity—even when this identity is known or apparent to others—in order to present oneself more palatably as part of the so-called American mainstream</a:t>
            </a:r>
            <a:r>
              <a:rPr lang="en-US" dirty="0" smtClean="0"/>
              <a:t>. </a:t>
            </a:r>
            <a:r>
              <a:rPr lang="en-US" sz="2000" dirty="0" smtClean="0"/>
              <a:t>(Sociologist </a:t>
            </a:r>
            <a:r>
              <a:rPr lang="en-US" sz="2000" dirty="0"/>
              <a:t>Erving </a:t>
            </a:r>
            <a:r>
              <a:rPr lang="en-US" sz="2000" dirty="0" smtClean="0"/>
              <a:t>Goffman)</a:t>
            </a:r>
          </a:p>
          <a:p>
            <a:r>
              <a:rPr lang="en-US" dirty="0" smtClean="0"/>
              <a:t>The </a:t>
            </a:r>
            <a:r>
              <a:rPr lang="en-US" dirty="0"/>
              <a:t>cultural imperative to conform to dominant-group norms is the under-noticed harm of assimilation—a harm that impedes the full advancement of historically marginalized </a:t>
            </a:r>
            <a:r>
              <a:rPr lang="en-US" dirty="0" smtClean="0"/>
              <a:t>groups </a:t>
            </a:r>
            <a:r>
              <a:rPr lang="en-US" sz="2000" dirty="0" smtClean="0"/>
              <a:t>(Kenji Yoshino)</a:t>
            </a:r>
            <a:endParaRPr lang="en-US" sz="2000" dirty="0"/>
          </a:p>
        </p:txBody>
      </p:sp>
      <p:sp>
        <p:nvSpPr>
          <p:cNvPr id="4" name="Slide Number Placeholder 3"/>
          <p:cNvSpPr>
            <a:spLocks noGrp="1"/>
          </p:cNvSpPr>
          <p:nvPr>
            <p:ph type="sldNum" sz="quarter" idx="12"/>
          </p:nvPr>
        </p:nvSpPr>
        <p:spPr/>
        <p:txBody>
          <a:bodyPr/>
          <a:lstStyle/>
          <a:p>
            <a:fld id="{C439CF85-8457-400C-A4F9-DC61A400AE11}" type="slidenum">
              <a:rPr lang="en-US" smtClean="0"/>
              <a:pPr/>
              <a:t>38</a:t>
            </a:fld>
            <a:endParaRPr lang="en-US"/>
          </a:p>
        </p:txBody>
      </p:sp>
    </p:spTree>
    <p:extLst>
      <p:ext uri="{BB962C8B-B14F-4D97-AF65-F5344CB8AC3E}">
        <p14:creationId xmlns:p14="http://schemas.microsoft.com/office/powerpoint/2010/main" val="4146499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Genes and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Nature and nurture interact with each other</a:t>
            </a:r>
          </a:p>
          <a:p>
            <a:r>
              <a:rPr lang="en-US" dirty="0" smtClean="0"/>
              <a:t>Gene-culture </a:t>
            </a:r>
            <a:r>
              <a:rPr lang="en-US" dirty="0" err="1" smtClean="0"/>
              <a:t>coevolutionary</a:t>
            </a:r>
            <a:r>
              <a:rPr lang="en-US" dirty="0" smtClean="0"/>
              <a:t> theory (GCT)</a:t>
            </a:r>
          </a:p>
          <a:p>
            <a:pPr lvl="1"/>
            <a:r>
              <a:rPr lang="en-US" dirty="0" smtClean="0"/>
              <a:t>How cultural and genetic processes interact over time</a:t>
            </a:r>
          </a:p>
          <a:p>
            <a:pPr lvl="1"/>
            <a:r>
              <a:rPr lang="en-US" dirty="0" smtClean="0"/>
              <a:t>Cultural changes spread more quickly</a:t>
            </a:r>
          </a:p>
          <a:p>
            <a:pPr lvl="2"/>
            <a:r>
              <a:rPr lang="en-US" dirty="0" smtClean="0"/>
              <a:t>Can lead to increases or decreases in evolution</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39</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Digital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History</a:t>
            </a:r>
          </a:p>
          <a:p>
            <a:pPr lvl="1"/>
            <a:r>
              <a:rPr lang="en-US" dirty="0" smtClean="0"/>
              <a:t>More ordinary people using computers</a:t>
            </a:r>
          </a:p>
          <a:p>
            <a:pPr lvl="1"/>
            <a:r>
              <a:rPr lang="en-US" dirty="0" smtClean="0"/>
              <a:t>Introduction to the internet (globally)</a:t>
            </a:r>
          </a:p>
          <a:p>
            <a:pPr lvl="1"/>
            <a:r>
              <a:rPr lang="en-US" dirty="0" smtClean="0"/>
              <a:t>Evolution of the internet, i.e., social media</a:t>
            </a:r>
          </a:p>
          <a:p>
            <a:pPr lvl="1"/>
            <a:r>
              <a:rPr lang="en-US" dirty="0" smtClean="0"/>
              <a:t>Introduction of portable/handheld devices</a:t>
            </a:r>
          </a:p>
          <a:p>
            <a:pPr lvl="2"/>
            <a:r>
              <a:rPr lang="en-US" dirty="0" smtClean="0"/>
              <a:t>Includes constant access to wireless networks</a:t>
            </a:r>
          </a:p>
          <a:p>
            <a:r>
              <a:rPr lang="en-US" dirty="0" smtClean="0"/>
              <a:t>Privacy?</a:t>
            </a:r>
          </a:p>
          <a:p>
            <a:r>
              <a:rPr lang="en-US" dirty="0" smtClean="0"/>
              <a:t>Used in different ways in different countries</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40</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Digital Culture</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Greater use of and reliance on the internet</a:t>
            </a:r>
          </a:p>
          <a:p>
            <a:pPr lvl="1"/>
            <a:r>
              <a:rPr lang="en-US" dirty="0" smtClean="0"/>
              <a:t>Less communication face-to-face</a:t>
            </a:r>
          </a:p>
          <a:p>
            <a:r>
              <a:rPr lang="en-US" dirty="0" smtClean="0"/>
              <a:t>Fake news</a:t>
            </a:r>
          </a:p>
          <a:p>
            <a:pPr lvl="1"/>
            <a:r>
              <a:rPr lang="en-US" dirty="0" smtClean="0"/>
              <a:t>Spread by bots and algorithms</a:t>
            </a:r>
          </a:p>
          <a:p>
            <a:pPr lvl="1"/>
            <a:r>
              <a:rPr lang="en-US" dirty="0" smtClean="0"/>
              <a:t>Creates pockets of people who are increasingly polarized and paranoid or distrustful</a:t>
            </a:r>
          </a:p>
          <a:p>
            <a:pPr lvl="1"/>
            <a:r>
              <a:rPr lang="en-US" dirty="0" smtClean="0"/>
              <a:t>i.e., </a:t>
            </a:r>
            <a:r>
              <a:rPr lang="en-US" dirty="0" err="1" smtClean="0"/>
              <a:t>Pizzagate</a:t>
            </a:r>
            <a:r>
              <a:rPr lang="en-US" dirty="0" smtClean="0"/>
              <a:t> conspiracy</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41</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How Culture Changes</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Tries to remain stable</a:t>
            </a:r>
          </a:p>
          <a:p>
            <a:pPr lvl="1"/>
            <a:r>
              <a:rPr lang="en-US" dirty="0" smtClean="0"/>
              <a:t>Needs to adapt as time passes</a:t>
            </a:r>
          </a:p>
          <a:p>
            <a:r>
              <a:rPr lang="en-US" dirty="0" smtClean="0"/>
              <a:t>Innovation: new idea, tool, or method</a:t>
            </a:r>
          </a:p>
          <a:p>
            <a:pPr lvl="1"/>
            <a:r>
              <a:rPr lang="en-US" dirty="0" smtClean="0"/>
              <a:t>Primary: creation, invention, or chance discovery</a:t>
            </a:r>
          </a:p>
          <a:p>
            <a:pPr lvl="1"/>
            <a:r>
              <a:rPr lang="en-US" dirty="0" smtClean="0"/>
              <a:t>Secondary: new application or modification of something old</a:t>
            </a:r>
          </a:p>
          <a:p>
            <a:r>
              <a:rPr lang="en-US" dirty="0" smtClean="0"/>
              <a:t>Diffusion: how ideas, tools, and methods spread</a:t>
            </a:r>
          </a:p>
          <a:p>
            <a:r>
              <a:rPr lang="en-US" dirty="0" smtClean="0"/>
              <a:t>Cultural loss: existing tool, idea, or method is lost</a:t>
            </a:r>
            <a:endParaRPr lang="en-US" dirty="0"/>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42</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How Culture Changes</a:t>
            </a:r>
            <a:endParaRPr lang="en-US" dirty="0"/>
          </a:p>
        </p:txBody>
      </p:sp>
      <p:sp>
        <p:nvSpPr>
          <p:cNvPr id="3" name="Content Placeholder 2"/>
          <p:cNvSpPr>
            <a:spLocks noGrp="1"/>
          </p:cNvSpPr>
          <p:nvPr>
            <p:ph idx="1"/>
          </p:nvPr>
        </p:nvSpPr>
        <p:spPr>
          <a:xfrm>
            <a:off x="628650" y="2133600"/>
            <a:ext cx="7886700" cy="4152952"/>
          </a:xfrm>
        </p:spPr>
        <p:txBody>
          <a:bodyPr/>
          <a:lstStyle/>
          <a:p>
            <a:r>
              <a:rPr lang="en-US" altLang="en-US" dirty="0" smtClean="0"/>
              <a:t>Assimilation: cultural uniqueness of minorities is abandoned and members try to blend into the dominant culture</a:t>
            </a:r>
          </a:p>
          <a:p>
            <a:r>
              <a:rPr lang="en-US" altLang="en-US" dirty="0" smtClean="0"/>
              <a:t>Accommodation: partial or selective cultural change. </a:t>
            </a:r>
            <a:r>
              <a:rPr lang="en-US" altLang="en-US" dirty="0" err="1" smtClean="0"/>
              <a:t>Nondominant</a:t>
            </a:r>
            <a:r>
              <a:rPr lang="en-US" altLang="en-US" dirty="0" smtClean="0"/>
              <a:t> groups follow norms, rules, and standards of the dominant culture only in specific circumstances and contexts</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43</a:t>
            </a:fld>
            <a:endParaRPr lang="en-US"/>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8037"/>
            <a:ext cx="7886700" cy="1325563"/>
          </a:xfrm>
        </p:spPr>
        <p:txBody>
          <a:bodyPr/>
          <a:lstStyle/>
          <a:p>
            <a:r>
              <a:rPr lang="en-US" dirty="0" smtClean="0"/>
              <a:t>How Culture Changes</a:t>
            </a:r>
            <a:endParaRPr lang="en-US" dirty="0"/>
          </a:p>
        </p:txBody>
      </p:sp>
      <p:sp>
        <p:nvSpPr>
          <p:cNvPr id="3" name="Content Placeholder 2"/>
          <p:cNvSpPr>
            <a:spLocks noGrp="1"/>
          </p:cNvSpPr>
          <p:nvPr>
            <p:ph idx="1"/>
          </p:nvPr>
        </p:nvSpPr>
        <p:spPr>
          <a:xfrm>
            <a:off x="628650" y="2133600"/>
            <a:ext cx="7886700" cy="4152952"/>
          </a:xfrm>
        </p:spPr>
        <p:txBody>
          <a:bodyPr/>
          <a:lstStyle/>
          <a:p>
            <a:r>
              <a:rPr lang="en-US" altLang="en-US" dirty="0" smtClean="0"/>
              <a:t>Acculturation: mutual sharing of culture; groups remain distinct, but certain elements of culture change through exchange</a:t>
            </a:r>
          </a:p>
          <a:p>
            <a:r>
              <a:rPr lang="en-US" altLang="en-US" dirty="0" smtClean="0"/>
              <a:t>Bicultural socialization: </a:t>
            </a:r>
            <a:r>
              <a:rPr lang="en-US" altLang="en-US" dirty="0" err="1" smtClean="0"/>
              <a:t>nonmajority</a:t>
            </a:r>
            <a:r>
              <a:rPr lang="en-US" altLang="en-US" dirty="0" smtClean="0"/>
              <a:t> group or member mastering the dominant culture and their own </a:t>
            </a:r>
          </a:p>
        </p:txBody>
      </p:sp>
      <p:sp>
        <p:nvSpPr>
          <p:cNvPr id="6" name="Slide Number Placeholder 5"/>
          <p:cNvSpPr>
            <a:spLocks noGrp="1"/>
          </p:cNvSpPr>
          <p:nvPr>
            <p:ph type="sldNum" sz="quarter" idx="12"/>
          </p:nvPr>
        </p:nvSpPr>
        <p:spPr>
          <a:xfrm>
            <a:off x="6457950" y="6188075"/>
            <a:ext cx="2057400" cy="365125"/>
          </a:xfrm>
        </p:spPr>
        <p:txBody>
          <a:bodyPr/>
          <a:lstStyle/>
          <a:p>
            <a:fld id="{C439CF85-8457-400C-A4F9-DC61A400AE11}" type="slidenum">
              <a:rPr lang="en-US" smtClean="0"/>
              <a:pPr/>
              <a:t>44</a:t>
            </a:fld>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
            </a:r>
            <a:endParaRPr lang="en-US" dirty="0"/>
          </a:p>
        </p:txBody>
      </p:sp>
      <p:sp>
        <p:nvSpPr>
          <p:cNvPr id="3" name="Content Placeholder 2"/>
          <p:cNvSpPr>
            <a:spLocks noGrp="1"/>
          </p:cNvSpPr>
          <p:nvPr>
            <p:ph idx="1"/>
          </p:nvPr>
        </p:nvSpPr>
        <p:spPr/>
        <p:txBody>
          <a:bodyPr/>
          <a:lstStyle/>
          <a:p>
            <a:r>
              <a:rPr lang="en-US" dirty="0" smtClean="0"/>
              <a:t>Think about a cultural change that you have seen in your lifetime. (i.e. technical innovation, fashion, attitudes about gender</a:t>
            </a:r>
            <a:r>
              <a:rPr lang="en-US" dirty="0"/>
              <a:t> </a:t>
            </a:r>
            <a:r>
              <a:rPr lang="en-US" dirty="0" smtClean="0"/>
              <a:t>or sexuality, political culture)</a:t>
            </a:r>
          </a:p>
          <a:p>
            <a:r>
              <a:rPr lang="en-US" dirty="0" smtClean="0"/>
              <a:t>What were the forces behind it?</a:t>
            </a:r>
          </a:p>
          <a:p>
            <a:r>
              <a:rPr lang="en-US" dirty="0" smtClean="0"/>
              <a:t>What are the advantages or disadvantages of that change for society as a whole or you personally?</a:t>
            </a:r>
            <a:endParaRPr lang="en-US" dirty="0"/>
          </a:p>
        </p:txBody>
      </p:sp>
      <p:sp>
        <p:nvSpPr>
          <p:cNvPr id="4" name="Slide Number Placeholder 3"/>
          <p:cNvSpPr>
            <a:spLocks noGrp="1"/>
          </p:cNvSpPr>
          <p:nvPr>
            <p:ph type="sldNum" sz="quarter" idx="12"/>
          </p:nvPr>
        </p:nvSpPr>
        <p:spPr/>
        <p:txBody>
          <a:bodyPr/>
          <a:lstStyle/>
          <a:p>
            <a:fld id="{C439CF85-8457-400C-A4F9-DC61A400AE11}" type="slidenum">
              <a:rPr lang="en-US" smtClean="0"/>
              <a:pPr/>
              <a:t>45</a:t>
            </a:fld>
            <a:endParaRPr lang="en-US"/>
          </a:p>
        </p:txBody>
      </p:sp>
    </p:spTree>
    <p:extLst>
      <p:ext uri="{BB962C8B-B14F-4D97-AF65-F5344CB8AC3E}">
        <p14:creationId xmlns:p14="http://schemas.microsoft.com/office/powerpoint/2010/main" val="363455383"/>
      </p:ext>
    </p:extLst>
  </p:cSld>
  <p:clrMapOvr>
    <a:masterClrMapping/>
  </p:clrMapOvr>
</p:sld>
</file>

<file path=ppt/theme/theme1.xml><?xml version="1.0" encoding="utf-8"?>
<a:theme xmlns:a="http://schemas.openxmlformats.org/drawingml/2006/main" name="CDC PPT master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C PPT master theme" id="{54717623-23ED-4358-9C73-6518671C19EC}" vid="{8348790F-27F1-4F39-885D-2376FA45C8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-US</Template>
  <TotalTime>4378</TotalTime>
  <Words>4747</Words>
  <Application>Microsoft Office PowerPoint</Application>
  <PresentationFormat>On-screen Show (4:3)</PresentationFormat>
  <Paragraphs>511</Paragraphs>
  <Slides>45</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ＭＳ Ｐゴシック</vt:lpstr>
      <vt:lpstr>Arial</vt:lpstr>
      <vt:lpstr>Calibri</vt:lpstr>
      <vt:lpstr>Courier New</vt:lpstr>
      <vt:lpstr>CDC PPT master theme</vt:lpstr>
      <vt:lpstr>PowerPoint Presentation</vt:lpstr>
      <vt:lpstr>The Challenge of Defining Culture</vt:lpstr>
      <vt:lpstr>A Preliminary Definition of Culture</vt:lpstr>
      <vt:lpstr>Theories of Culture</vt:lpstr>
      <vt:lpstr>Theories of Culture</vt:lpstr>
      <vt:lpstr>Theories of Culture</vt:lpstr>
      <vt:lpstr>Theories of Culture</vt:lpstr>
      <vt:lpstr>Other Theoretical Perspectives</vt:lpstr>
      <vt:lpstr>A Practice Orientation</vt:lpstr>
      <vt:lpstr>History </vt:lpstr>
      <vt:lpstr>Structure</vt:lpstr>
      <vt:lpstr>Human Agency</vt:lpstr>
      <vt:lpstr>Major Concepts in Culture</vt:lpstr>
      <vt:lpstr>Major Concepts in Culture</vt:lpstr>
      <vt:lpstr>Major Concepts in Culture</vt:lpstr>
      <vt:lpstr>Major Concepts in Culture</vt:lpstr>
      <vt:lpstr>Major Concepts in Culture</vt:lpstr>
      <vt:lpstr>Quick Write Activity</vt:lpstr>
      <vt:lpstr>Ethnocentrism and Cultural Relativism</vt:lpstr>
      <vt:lpstr>Ethnocentrism and Cultural Relativism</vt:lpstr>
      <vt:lpstr>Culture and Power</vt:lpstr>
      <vt:lpstr>Culture and Power</vt:lpstr>
      <vt:lpstr>Race as a bundle of sticks</vt:lpstr>
      <vt:lpstr>Culture and Power</vt:lpstr>
      <vt:lpstr>Culture and Power</vt:lpstr>
      <vt:lpstr>Culture and Power</vt:lpstr>
      <vt:lpstr>Culture and Power</vt:lpstr>
      <vt:lpstr>Culture and Power</vt:lpstr>
      <vt:lpstr>Culture and Power</vt:lpstr>
      <vt:lpstr>Culture and Power</vt:lpstr>
      <vt:lpstr>Culture and Power</vt:lpstr>
      <vt:lpstr>Culture and Power</vt:lpstr>
      <vt:lpstr>Culture and Power</vt:lpstr>
      <vt:lpstr>Culture and Power</vt:lpstr>
      <vt:lpstr>Culture and Power</vt:lpstr>
      <vt:lpstr>Culture and Power</vt:lpstr>
      <vt:lpstr>Everyday Ageism…</vt:lpstr>
      <vt:lpstr>Covering</vt:lpstr>
      <vt:lpstr>Genes and Culture</vt:lpstr>
      <vt:lpstr>Digital Culture</vt:lpstr>
      <vt:lpstr>Digital Culture</vt:lpstr>
      <vt:lpstr>How Culture Changes</vt:lpstr>
      <vt:lpstr>How Culture Changes</vt:lpstr>
      <vt:lpstr>How Culture Changes</vt:lpstr>
      <vt:lpstr>Consider…</vt:lpstr>
    </vt:vector>
  </TitlesOfParts>
  <Company>Sage Publications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kbierach</dc:creator>
  <cp:lastModifiedBy>Anderson,Wayne (DFPS)</cp:lastModifiedBy>
  <cp:revision>143</cp:revision>
  <dcterms:created xsi:type="dcterms:W3CDTF">2014-09-23T19:11:58Z</dcterms:created>
  <dcterms:modified xsi:type="dcterms:W3CDTF">2020-03-25T06:11:04Z</dcterms:modified>
</cp:coreProperties>
</file>